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1" roundtripDataSignature="AMtx7misk/MrhG0WjUvycl8RCcm6IvMi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0DF714-45E7-425B-8ADF-546B873A6BD6}">
  <a:tblStyle styleId="{140DF714-45E7-425B-8ADF-546B873A6BD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4"/>
          <p:cNvSpPr/>
          <p:nvPr>
            <p:ph idx="2" type="pic"/>
          </p:nvPr>
        </p:nvSpPr>
        <p:spPr>
          <a:xfrm>
            <a:off x="1792288" y="612775"/>
            <a:ext cx="5486400" cy="4114800"/>
          </a:xfrm>
          <a:prstGeom prst="rect">
            <a:avLst/>
          </a:prstGeom>
          <a:noFill/>
          <a:ln>
            <a:noFill/>
          </a:ln>
        </p:spPr>
      </p:sp>
      <p:sp>
        <p:nvSpPr>
          <p:cNvPr id="68" name="Google Shape;68;p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5.jpg"/><Relationship Id="rId5"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hyperlink" Target="https://en.wikipedia.org/wiki/Meghalaya" TargetMode="External"/><Relationship Id="rId10" Type="http://schemas.openxmlformats.org/officeDocument/2006/relationships/hyperlink" Target="https://en.wikipedia.org/wiki/Nokrek_Biosphere_Reserve" TargetMode="External"/><Relationship Id="rId13" Type="http://schemas.openxmlformats.org/officeDocument/2006/relationships/hyperlink" Target="https://en.wikipedia.org/wiki/Madhya_Pradesh" TargetMode="External"/><Relationship Id="rId12" Type="http://schemas.openxmlformats.org/officeDocument/2006/relationships/hyperlink" Target="https://en.wikipedia.org/wiki/Pachmarhi_Biosphere_Reserve"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en.wikipedia.org/wiki/Nilgiri_Biosphere_Reserve" TargetMode="External"/><Relationship Id="rId4" Type="http://schemas.openxmlformats.org/officeDocument/2006/relationships/hyperlink" Target="https://en.wikipedia.org/wiki/Gulf_of_Mannar_Biosphere_Reserve" TargetMode="External"/><Relationship Id="rId9" Type="http://schemas.openxmlformats.org/officeDocument/2006/relationships/hyperlink" Target="https://en.wikipedia.org/wiki/Uttarakhand" TargetMode="External"/><Relationship Id="rId15" Type="http://schemas.openxmlformats.org/officeDocument/2006/relationships/hyperlink" Target="https://en.wikipedia.org/wiki/Odisha" TargetMode="External"/><Relationship Id="rId14" Type="http://schemas.openxmlformats.org/officeDocument/2006/relationships/hyperlink" Target="https://en.wikipedia.org/wiki/Simlipal_Biosphere_Reserve" TargetMode="External"/><Relationship Id="rId17" Type="http://schemas.openxmlformats.org/officeDocument/2006/relationships/hyperlink" Target="https://en.wikipedia.org/wiki/Andaman_and_Nicobar_Islands" TargetMode="External"/><Relationship Id="rId16" Type="http://schemas.openxmlformats.org/officeDocument/2006/relationships/hyperlink" Target="https://en.wikipedia.org/wiki/Great_Nicobar_Biosphere_Reserve" TargetMode="External"/><Relationship Id="rId5" Type="http://schemas.openxmlformats.org/officeDocument/2006/relationships/hyperlink" Target="https://en.wikipedia.org/wiki/Tamil_Nadu" TargetMode="External"/><Relationship Id="rId19" Type="http://schemas.openxmlformats.org/officeDocument/2006/relationships/hyperlink" Target="https://en.wikipedia.org/wiki/Agasthyamalai_Biosphere_Reserve" TargetMode="External"/><Relationship Id="rId6" Type="http://schemas.openxmlformats.org/officeDocument/2006/relationships/hyperlink" Target="https://en.wikipedia.org/wiki/Sundarbans" TargetMode="External"/><Relationship Id="rId18" Type="http://schemas.openxmlformats.org/officeDocument/2006/relationships/hyperlink" Target="https://en.wikipedia.org/wiki/Achanakmar-Amarkantak_Biosphere_Reserve" TargetMode="External"/><Relationship Id="rId7" Type="http://schemas.openxmlformats.org/officeDocument/2006/relationships/hyperlink" Target="https://en.wikipedia.org/wiki/West_Bengal" TargetMode="External"/><Relationship Id="rId8" Type="http://schemas.openxmlformats.org/officeDocument/2006/relationships/hyperlink" Target="https://en.wikipedia.org/wiki/Nanda_Devi_Biosphere_Reserv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0" Type="http://schemas.openxmlformats.org/officeDocument/2006/relationships/hyperlink" Target="https://www.holidify.com/places/lucknow/lucknow-zoo-sightseeing-8028.html" TargetMode="External"/><Relationship Id="rId11" Type="http://schemas.openxmlformats.org/officeDocument/2006/relationships/hyperlink" Target="https://www.holidify.com/places/darjeeling/padmaja-naidu-himalayan-zoological-park-sightseeing-1688.html" TargetMode="External"/><Relationship Id="rId22" Type="http://schemas.openxmlformats.org/officeDocument/2006/relationships/hyperlink" Target="https://www.holidify.com/places/guwahati/assam-state-zoo-sightseeing-1933.html" TargetMode="External"/><Relationship Id="rId10" Type="http://schemas.openxmlformats.org/officeDocument/2006/relationships/hyperlink" Target="https://www.holidify.com/places/chennai/arignar-anna-zoological-park-sightseeing-1540.html" TargetMode="External"/><Relationship Id="rId21" Type="http://schemas.openxmlformats.org/officeDocument/2006/relationships/hyperlink" Target="https://www.holidify.com/places/guwahati/assam-state-zoo-sightseeing-1933.html" TargetMode="External"/><Relationship Id="rId13" Type="http://schemas.openxmlformats.org/officeDocument/2006/relationships/hyperlink" Target="https://www.holidify.com/places/junagadh/sakkarbaug-zoological-gardens-sightseeing-123027.html" TargetMode="External"/><Relationship Id="rId12" Type="http://schemas.openxmlformats.org/officeDocument/2006/relationships/hyperlink" Target="https://www.holidify.com/places/kolkata/alipore-zoo-sightseeing-12047.html"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holidify.com/places/delhi/national-zoological-park-sightseeing-1724.html" TargetMode="External"/><Relationship Id="rId4" Type="http://schemas.openxmlformats.org/officeDocument/2006/relationships/hyperlink" Target="https://www.holidify.com/places/mysore/mysore-zoo-sightseeing-2955.html" TargetMode="External"/><Relationship Id="rId9" Type="http://schemas.openxmlformats.org/officeDocument/2006/relationships/hyperlink" Target="https://www.holidify.com/places/bhubaneswar/nandankanan-zoological-park-sightseeing-122671.html" TargetMode="External"/><Relationship Id="rId15" Type="http://schemas.openxmlformats.org/officeDocument/2006/relationships/hyperlink" Target="https://www.holidify.com/places/chandigarh/chattbir-zoo-sightseeing-123148.html" TargetMode="External"/><Relationship Id="rId14" Type="http://schemas.openxmlformats.org/officeDocument/2006/relationships/hyperlink" Target="https://www.holidify.com/places/junagadh/sakkarbaug-zoological-gardens-sightseeing-123027.html" TargetMode="External"/><Relationship Id="rId17" Type="http://schemas.openxmlformats.org/officeDocument/2006/relationships/hyperlink" Target="https://www.holidify.com/places/nainital/high-altitude-zoo-sightseeing-122920.html" TargetMode="External"/><Relationship Id="rId16" Type="http://schemas.openxmlformats.org/officeDocument/2006/relationships/hyperlink" Target="https://www.holidify.com/places/nainital/high-altitude-zoo-sightseeing-122920.html" TargetMode="External"/><Relationship Id="rId5" Type="http://schemas.openxmlformats.org/officeDocument/2006/relationships/hyperlink" Target="https://www.holidify.com/places/pune/rajiv-gandhi-zoological-park-sightseeing-122398.html" TargetMode="External"/><Relationship Id="rId19" Type="http://schemas.openxmlformats.org/officeDocument/2006/relationships/hyperlink" Target="https://www.holidify.com/places/lucknow/lucknow-zoo-sightseeing-8028.html" TargetMode="External"/><Relationship Id="rId6" Type="http://schemas.openxmlformats.org/officeDocument/2006/relationships/hyperlink" Target="https://www.holidify.com/places/pune/rajiv-gandhi-zoological-park-sightseeing-122398.html" TargetMode="External"/><Relationship Id="rId18" Type="http://schemas.openxmlformats.org/officeDocument/2006/relationships/hyperlink" Target="https://www.holidify.com/places/udaipur/gulabh-bagh-and-zoo-sightseeing-3839.html" TargetMode="External"/><Relationship Id="rId7" Type="http://schemas.openxmlformats.org/officeDocument/2006/relationships/hyperlink" Target="https://www.holidify.com/places/visakhapatnam/indira-gandhi-zoological-park-sightseeing-3909.html" TargetMode="External"/><Relationship Id="rId8" Type="http://schemas.openxmlformats.org/officeDocument/2006/relationships/hyperlink" Target="https://www.holidify.com/places/hyderabad/nehru-zoological-park-sightseeing-2055.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idx="1" type="subTitle"/>
          </p:nvPr>
        </p:nvSpPr>
        <p:spPr>
          <a:xfrm>
            <a:off x="1295400" y="24384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5400"/>
              <a:buNone/>
            </a:pPr>
            <a:r>
              <a:rPr lang="en-US" sz="5400">
                <a:solidFill>
                  <a:schemeClr val="dk1"/>
                </a:solidFill>
                <a:latin typeface="Times New Roman"/>
                <a:ea typeface="Times New Roman"/>
                <a:cs typeface="Times New Roman"/>
                <a:sym typeface="Times New Roman"/>
              </a:rPr>
              <a:t>Biodiversity and it’s Conservation</a:t>
            </a:r>
            <a:endParaRPr sz="54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India as Mega diversity region</a:t>
            </a:r>
            <a:endParaRPr/>
          </a:p>
        </p:txBody>
      </p:sp>
      <p:sp>
        <p:nvSpPr>
          <p:cNvPr id="143" name="Google Shape;14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India is one of </a:t>
            </a:r>
            <a:r>
              <a:rPr lang="en-US">
                <a:solidFill>
                  <a:srgbClr val="C00000"/>
                </a:solidFill>
              </a:rPr>
              <a:t>the 12 mega biodiversity </a:t>
            </a:r>
            <a:r>
              <a:rPr lang="en-US"/>
              <a:t>countries in the world. The country is divided into 07 biogeographic regions. The diverse physical features and climatic situations have formed ecological habitats like forests, grasslands, wetlands, coastal and marine ecosystems and desert ecosystems, which harbor and sustain immense biodiversity. </a:t>
            </a:r>
            <a:endParaRPr/>
          </a:p>
          <a:p>
            <a:pPr indent="-342900" lvl="0" marL="342900" rtl="0" algn="l">
              <a:spcBef>
                <a:spcPts val="592"/>
              </a:spcBef>
              <a:spcAft>
                <a:spcPts val="0"/>
              </a:spcAft>
              <a:buClr>
                <a:srgbClr val="C00000"/>
              </a:buClr>
              <a:buSzPct val="100000"/>
              <a:buChar char="•"/>
            </a:pPr>
            <a:r>
              <a:rPr lang="en-US">
                <a:solidFill>
                  <a:srgbClr val="C00000"/>
                </a:solidFill>
              </a:rPr>
              <a:t>Two Hot spots in India </a:t>
            </a:r>
            <a:endParaRPr/>
          </a:p>
          <a:p>
            <a:pPr indent="-342900" lvl="0" marL="342900" rtl="0" algn="l">
              <a:spcBef>
                <a:spcPts val="592"/>
              </a:spcBef>
              <a:spcAft>
                <a:spcPts val="0"/>
              </a:spcAft>
              <a:buClr>
                <a:schemeClr val="dk1"/>
              </a:buClr>
              <a:buSzPct val="100000"/>
              <a:buNone/>
            </a:pPr>
            <a:r>
              <a:rPr lang="en-US"/>
              <a:t>	</a:t>
            </a:r>
            <a:r>
              <a:rPr lang="en-US">
                <a:solidFill>
                  <a:srgbClr val="002060"/>
                </a:solidFill>
              </a:rPr>
              <a:t>Western Ghats</a:t>
            </a:r>
            <a:endParaRPr/>
          </a:p>
          <a:p>
            <a:pPr indent="-342900" lvl="0" marL="342900" rtl="0" algn="l">
              <a:spcBef>
                <a:spcPts val="592"/>
              </a:spcBef>
              <a:spcAft>
                <a:spcPts val="0"/>
              </a:spcAft>
              <a:buClr>
                <a:srgbClr val="002060"/>
              </a:buClr>
              <a:buSzPct val="100000"/>
              <a:buNone/>
            </a:pPr>
            <a:r>
              <a:rPr lang="en-US">
                <a:solidFill>
                  <a:srgbClr val="002060"/>
                </a:solidFill>
              </a:rPr>
              <a:t>	North Eastern Himalayan mountain</a:t>
            </a:r>
            <a:endParaRPr>
              <a:solidFill>
                <a:srgbClr val="00206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solidFill>
                <a:srgbClr val="00B050"/>
              </a:solidFill>
            </a:endParaRPr>
          </a:p>
        </p:txBody>
      </p:sp>
      <p:pic>
        <p:nvPicPr>
          <p:cNvPr descr="western ghats.jpg" id="149" name="Google Shape;149;p11"/>
          <p:cNvPicPr preferRelativeResize="0"/>
          <p:nvPr>
            <p:ph idx="1" type="body"/>
          </p:nvPr>
        </p:nvPicPr>
        <p:blipFill rotWithShape="1">
          <a:blip r:embed="rId3">
            <a:alphaModFix/>
          </a:blip>
          <a:srcRect b="0" l="0" r="0" t="0"/>
          <a:stretch/>
        </p:blipFill>
        <p:spPr>
          <a:xfrm>
            <a:off x="2514600" y="1143000"/>
            <a:ext cx="4267200" cy="5565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sp>
        <p:nvSpPr>
          <p:cNvPr id="155" name="Google Shape;155;p12"/>
          <p:cNvSpPr txBox="1"/>
          <p:nvPr>
            <p:ph idx="1" type="body"/>
          </p:nvPr>
        </p:nvSpPr>
        <p:spPr>
          <a:xfrm>
            <a:off x="381000" y="1600200"/>
            <a:ext cx="8305800" cy="49530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Locally known as Sahyadri </a:t>
            </a:r>
            <a:endParaRPr/>
          </a:p>
          <a:p>
            <a:pPr indent="-342900" lvl="0" marL="342900" rtl="0" algn="l">
              <a:spcBef>
                <a:spcPts val="544"/>
              </a:spcBef>
              <a:spcAft>
                <a:spcPts val="0"/>
              </a:spcAft>
              <a:buClr>
                <a:schemeClr val="dk1"/>
              </a:buClr>
              <a:buSzPct val="100000"/>
              <a:buChar char="•"/>
            </a:pPr>
            <a:r>
              <a:rPr lang="en-US"/>
              <a:t>Parallel to west coast, runs to a full length of 1600 km.</a:t>
            </a:r>
            <a:endParaRPr/>
          </a:p>
          <a:p>
            <a:pPr indent="-342900" lvl="0" marL="342900" rtl="0" algn="l">
              <a:spcBef>
                <a:spcPts val="544"/>
              </a:spcBef>
              <a:spcAft>
                <a:spcPts val="0"/>
              </a:spcAft>
              <a:buClr>
                <a:schemeClr val="dk1"/>
              </a:buClr>
              <a:buSzPct val="100000"/>
              <a:buChar char="•"/>
            </a:pPr>
            <a:r>
              <a:rPr lang="en-US"/>
              <a:t>Starts from mouth of river Tapi in Dhule district of maharashtra and ends in Kanyakumari</a:t>
            </a:r>
            <a:endParaRPr/>
          </a:p>
          <a:p>
            <a:pPr indent="-342900" lvl="0" marL="342900" rtl="0" algn="l">
              <a:spcBef>
                <a:spcPts val="544"/>
              </a:spcBef>
              <a:spcAft>
                <a:spcPts val="0"/>
              </a:spcAft>
              <a:buClr>
                <a:schemeClr val="dk1"/>
              </a:buClr>
              <a:buSzPct val="100000"/>
              <a:buChar char="•"/>
            </a:pPr>
            <a:r>
              <a:rPr lang="en-US"/>
              <a:t>Covers an area around 1,60,000sq.km supports and supports population of 45 million</a:t>
            </a:r>
            <a:endParaRPr/>
          </a:p>
          <a:p>
            <a:pPr indent="-342900" lvl="0" marL="342900" rtl="0" algn="l">
              <a:spcBef>
                <a:spcPts val="544"/>
              </a:spcBef>
              <a:spcAft>
                <a:spcPts val="0"/>
              </a:spcAft>
              <a:buClr>
                <a:schemeClr val="dk1"/>
              </a:buClr>
              <a:buSzPct val="100000"/>
              <a:buChar char="•"/>
            </a:pPr>
            <a:r>
              <a:rPr lang="en-US"/>
              <a:t>Major rivers- Krishna , Bhima, Tungabhadra, Cauvery, Kali, Saraswati, etc. covers about 20% of utilizable water of India</a:t>
            </a:r>
            <a:endParaRPr/>
          </a:p>
          <a:p>
            <a:pPr indent="-342900" lvl="0" marL="342900" rtl="0" algn="l">
              <a:spcBef>
                <a:spcPts val="544"/>
              </a:spcBef>
              <a:spcAft>
                <a:spcPts val="0"/>
              </a:spcAft>
              <a:buClr>
                <a:schemeClr val="dk1"/>
              </a:buClr>
              <a:buSzPct val="100000"/>
              <a:buChar char="•"/>
            </a:pPr>
            <a:r>
              <a:rPr lang="en-US"/>
              <a:t>Rainfall- 2000 to 7000 mm/yr. 80% during monsoon.</a:t>
            </a:r>
            <a:endParaRPr/>
          </a:p>
          <a:p>
            <a:pPr indent="-342900" lvl="0" marL="342900" rtl="0" algn="l">
              <a:spcBef>
                <a:spcPts val="544"/>
              </a:spcBef>
              <a:spcAft>
                <a:spcPts val="0"/>
              </a:spcAft>
              <a:buClr>
                <a:schemeClr val="dk1"/>
              </a:buClr>
              <a:buSzPct val="100000"/>
              <a:buChar char="•"/>
            </a:pPr>
            <a:r>
              <a:rPr lang="en-US"/>
              <a:t>Forest included are evergreen, semievergreen, moist and dry deciduous, subtropical hill forests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sp>
        <p:nvSpPr>
          <p:cNvPr id="161" name="Google Shape;161;p13"/>
          <p:cNvSpPr txBox="1"/>
          <p:nvPr>
            <p:ph idx="1" type="body"/>
          </p:nvPr>
        </p:nvSpPr>
        <p:spPr>
          <a:xfrm>
            <a:off x="457200" y="1219200"/>
            <a:ext cx="8229600" cy="5257800"/>
          </a:xfrm>
          <a:prstGeom prst="rect">
            <a:avLst/>
          </a:prstGeom>
          <a:noFill/>
          <a:ln>
            <a:noFill/>
          </a:ln>
        </p:spPr>
        <p:txBody>
          <a:bodyPr anchorCtr="0" anchor="t" bIns="45700" lIns="91425" spcFirstLastPara="1" rIns="91425" wrap="square" tIns="45700">
            <a:normAutofit fontScale="92500" lnSpcReduction="10000"/>
          </a:bodyPr>
          <a:lstStyle/>
          <a:p>
            <a:pPr indent="-154940" lvl="0" marL="342900" rtl="0" algn="l">
              <a:spcBef>
                <a:spcPts val="0"/>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Char char="•"/>
            </a:pPr>
            <a:r>
              <a:rPr lang="en-US"/>
              <a:t>WG covers around 25% of Indian forest.</a:t>
            </a:r>
            <a:endParaRPr/>
          </a:p>
          <a:p>
            <a:pPr indent="-342900" lvl="0" marL="342900" rtl="0" algn="l">
              <a:spcBef>
                <a:spcPts val="592"/>
              </a:spcBef>
              <a:spcAft>
                <a:spcPts val="0"/>
              </a:spcAft>
              <a:buClr>
                <a:schemeClr val="dk1"/>
              </a:buClr>
              <a:buSzPct val="100000"/>
              <a:buChar char="•"/>
            </a:pPr>
            <a:r>
              <a:rPr lang="en-US"/>
              <a:t>30% species are found at WG, out of that nearly 50% are endemic to WG.</a:t>
            </a:r>
            <a:endParaRPr/>
          </a:p>
          <a:p>
            <a:pPr indent="-342900" lvl="0" marL="342900" rtl="0" algn="l">
              <a:spcBef>
                <a:spcPts val="592"/>
              </a:spcBef>
              <a:spcAft>
                <a:spcPts val="0"/>
              </a:spcAft>
              <a:buClr>
                <a:schemeClr val="dk1"/>
              </a:buClr>
              <a:buSzPct val="100000"/>
              <a:buChar char="•"/>
            </a:pPr>
            <a:r>
              <a:rPr lang="en-US"/>
              <a:t>Forests are rich in orchids, medicinal plants, trees and many other species.</a:t>
            </a:r>
            <a:endParaRPr/>
          </a:p>
          <a:p>
            <a:pPr indent="-342900" lvl="0" marL="342900" rtl="0" algn="l">
              <a:spcBef>
                <a:spcPts val="592"/>
              </a:spcBef>
              <a:spcAft>
                <a:spcPts val="0"/>
              </a:spcAft>
              <a:buClr>
                <a:schemeClr val="dk1"/>
              </a:buClr>
              <a:buSzPct val="100000"/>
              <a:buChar char="•"/>
            </a:pPr>
            <a:r>
              <a:rPr lang="en-US"/>
              <a:t>More than 5000 flowering plants species, 1800 non flowering, 139 mammals, 58 birds, 179 amphibian, 6000 insects and 290 fresh water fish species are observed.</a:t>
            </a:r>
            <a:endParaRPr/>
          </a:p>
          <a:p>
            <a:pPr indent="-342900" lvl="0" marL="342900" rtl="0" algn="l">
              <a:spcBef>
                <a:spcPts val="592"/>
              </a:spcBef>
              <a:spcAft>
                <a:spcPts val="0"/>
              </a:spcAft>
              <a:buClr>
                <a:schemeClr val="dk1"/>
              </a:buClr>
              <a:buSzPct val="100000"/>
              <a:buChar char="•"/>
            </a:pPr>
            <a:r>
              <a:rPr lang="en-US"/>
              <a:t>325 globally threatened species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endangered.jpg" id="167" name="Google Shape;167;p14"/>
          <p:cNvPicPr preferRelativeResize="0"/>
          <p:nvPr>
            <p:ph idx="1" type="body"/>
          </p:nvPr>
        </p:nvPicPr>
        <p:blipFill rotWithShape="1">
          <a:blip r:embed="rId3">
            <a:alphaModFix/>
          </a:blip>
          <a:srcRect b="0" l="0" r="0" t="0"/>
          <a:stretch/>
        </p:blipFill>
        <p:spPr>
          <a:xfrm>
            <a:off x="990600" y="1174325"/>
            <a:ext cx="7570322" cy="568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endangered-critically-endangered-endemic-vulnerable-species-3-638.jpg" id="173" name="Google Shape;173;p15"/>
          <p:cNvPicPr preferRelativeResize="0"/>
          <p:nvPr>
            <p:ph idx="1" type="body"/>
          </p:nvPr>
        </p:nvPicPr>
        <p:blipFill rotWithShape="1">
          <a:blip r:embed="rId3">
            <a:alphaModFix/>
          </a:blip>
          <a:srcRect b="0" l="0" r="0" t="0"/>
          <a:stretch/>
        </p:blipFill>
        <p:spPr>
          <a:xfrm>
            <a:off x="914400" y="1117116"/>
            <a:ext cx="7162799" cy="53777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conservation-of-biodiversity-in-india-endangeredendemic-species-of-india-10-638.jpg" id="179" name="Google Shape;179;p16"/>
          <p:cNvPicPr preferRelativeResize="0"/>
          <p:nvPr>
            <p:ph idx="1" type="body"/>
          </p:nvPr>
        </p:nvPicPr>
        <p:blipFill rotWithShape="1">
          <a:blip r:embed="rId3">
            <a:alphaModFix/>
          </a:blip>
          <a:srcRect b="0" l="0" r="0" t="0"/>
          <a:stretch/>
        </p:blipFill>
        <p:spPr>
          <a:xfrm>
            <a:off x="990600" y="1174326"/>
            <a:ext cx="7086599" cy="53205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download (1).jpg" id="185" name="Google Shape;185;p17"/>
          <p:cNvPicPr preferRelativeResize="0"/>
          <p:nvPr>
            <p:ph idx="1" type="body"/>
          </p:nvPr>
        </p:nvPicPr>
        <p:blipFill rotWithShape="1">
          <a:blip r:embed="rId3">
            <a:alphaModFix/>
          </a:blip>
          <a:srcRect b="0" l="0" r="0" t="0"/>
          <a:stretch/>
        </p:blipFill>
        <p:spPr>
          <a:xfrm>
            <a:off x="381000" y="1295400"/>
            <a:ext cx="3932918" cy="2209800"/>
          </a:xfrm>
          <a:prstGeom prst="rect">
            <a:avLst/>
          </a:prstGeom>
          <a:noFill/>
          <a:ln>
            <a:noFill/>
          </a:ln>
        </p:spPr>
      </p:pic>
      <p:pic>
        <p:nvPicPr>
          <p:cNvPr descr="download (4).jpg" id="186" name="Google Shape;186;p17"/>
          <p:cNvPicPr preferRelativeResize="0"/>
          <p:nvPr/>
        </p:nvPicPr>
        <p:blipFill rotWithShape="1">
          <a:blip r:embed="rId4">
            <a:alphaModFix/>
          </a:blip>
          <a:srcRect b="0" l="0" r="0" t="0"/>
          <a:stretch/>
        </p:blipFill>
        <p:spPr>
          <a:xfrm>
            <a:off x="381000" y="3581400"/>
            <a:ext cx="3886200" cy="3087576"/>
          </a:xfrm>
          <a:prstGeom prst="rect">
            <a:avLst/>
          </a:prstGeom>
          <a:noFill/>
          <a:ln>
            <a:noFill/>
          </a:ln>
        </p:spPr>
      </p:pic>
      <p:pic>
        <p:nvPicPr>
          <p:cNvPr descr="download (3).jpg" id="187" name="Google Shape;187;p17"/>
          <p:cNvPicPr preferRelativeResize="0"/>
          <p:nvPr/>
        </p:nvPicPr>
        <p:blipFill rotWithShape="1">
          <a:blip r:embed="rId5">
            <a:alphaModFix/>
          </a:blip>
          <a:srcRect b="0" l="0" r="0" t="0"/>
          <a:stretch/>
        </p:blipFill>
        <p:spPr>
          <a:xfrm>
            <a:off x="4724400" y="1024932"/>
            <a:ext cx="3733800" cy="56622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download (2).jpg" id="193" name="Google Shape;193;p18"/>
          <p:cNvPicPr preferRelativeResize="0"/>
          <p:nvPr>
            <p:ph idx="1" type="body"/>
          </p:nvPr>
        </p:nvPicPr>
        <p:blipFill rotWithShape="1">
          <a:blip r:embed="rId3">
            <a:alphaModFix/>
          </a:blip>
          <a:srcRect b="0" l="0" r="0" t="0"/>
          <a:stretch/>
        </p:blipFill>
        <p:spPr>
          <a:xfrm>
            <a:off x="1219200" y="1351817"/>
            <a:ext cx="7010400" cy="52510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Bronze-Frog.jpg" id="199" name="Google Shape;199;p19"/>
          <p:cNvPicPr preferRelativeResize="0"/>
          <p:nvPr/>
        </p:nvPicPr>
        <p:blipFill rotWithShape="1">
          <a:blip r:embed="rId3">
            <a:alphaModFix/>
          </a:blip>
          <a:srcRect b="0" l="0" r="0" t="0"/>
          <a:stretch/>
        </p:blipFill>
        <p:spPr>
          <a:xfrm>
            <a:off x="4876800" y="3124200"/>
            <a:ext cx="4267200" cy="3475348"/>
          </a:xfrm>
          <a:prstGeom prst="rect">
            <a:avLst/>
          </a:prstGeom>
          <a:noFill/>
          <a:ln>
            <a:noFill/>
          </a:ln>
        </p:spPr>
      </p:pic>
      <p:pic>
        <p:nvPicPr>
          <p:cNvPr descr="Malbar gliding frog.jpg" id="200" name="Google Shape;200;p19"/>
          <p:cNvPicPr preferRelativeResize="0"/>
          <p:nvPr>
            <p:ph idx="1" type="body"/>
          </p:nvPr>
        </p:nvPicPr>
        <p:blipFill rotWithShape="1">
          <a:blip r:embed="rId4">
            <a:alphaModFix/>
          </a:blip>
          <a:srcRect b="0" l="0" r="0" t="0"/>
          <a:stretch/>
        </p:blipFill>
        <p:spPr>
          <a:xfrm>
            <a:off x="152400" y="1219200"/>
            <a:ext cx="4572000" cy="3049488"/>
          </a:xfrm>
          <a:prstGeom prst="rect">
            <a:avLst/>
          </a:prstGeom>
          <a:noFill/>
          <a:ln>
            <a:noFill/>
          </a:ln>
        </p:spPr>
      </p:pic>
      <p:sp>
        <p:nvSpPr>
          <p:cNvPr id="201" name="Google Shape;201;p19"/>
          <p:cNvSpPr txBox="1"/>
          <p:nvPr/>
        </p:nvSpPr>
        <p:spPr>
          <a:xfrm>
            <a:off x="6172200" y="2743200"/>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Bronze frog</a:t>
            </a:r>
            <a:endParaRPr sz="1800">
              <a:solidFill>
                <a:schemeClr val="dk1"/>
              </a:solidFill>
              <a:latin typeface="Calibri"/>
              <a:ea typeface="Calibri"/>
              <a:cs typeface="Calibri"/>
              <a:sym typeface="Calibri"/>
            </a:endParaRPr>
          </a:p>
        </p:txBody>
      </p:sp>
      <p:sp>
        <p:nvSpPr>
          <p:cNvPr id="202" name="Google Shape;202;p19"/>
          <p:cNvSpPr txBox="1"/>
          <p:nvPr/>
        </p:nvSpPr>
        <p:spPr>
          <a:xfrm>
            <a:off x="1066800" y="4495800"/>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Malabar Gliding frog</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Biodiversity</a:t>
            </a:r>
            <a:endParaRPr/>
          </a:p>
        </p:txBody>
      </p:sp>
      <p:sp>
        <p:nvSpPr>
          <p:cNvPr id="95" name="Google Shape;95;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4000"/>
              <a:buChar char="•"/>
            </a:pPr>
            <a:r>
              <a:rPr lang="en-US" sz="4000">
                <a:solidFill>
                  <a:srgbClr val="FF0000"/>
                </a:solidFill>
              </a:rPr>
              <a:t>Definition: </a:t>
            </a:r>
            <a:r>
              <a:rPr i="1" lang="en-US" sz="4400"/>
              <a:t>Biodiversity or Biological diversity refers to the vast range of life forms, from simple  microscopic , unicellular to the evolved, complex and multicellular forms on earth.</a:t>
            </a:r>
            <a:endParaRPr i="1"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king kobra.jpg" id="208" name="Google Shape;208;p20"/>
          <p:cNvPicPr preferRelativeResize="0"/>
          <p:nvPr>
            <p:ph idx="1" type="body"/>
          </p:nvPr>
        </p:nvPicPr>
        <p:blipFill rotWithShape="1">
          <a:blip r:embed="rId3">
            <a:alphaModFix/>
          </a:blip>
          <a:srcRect b="0" l="0" r="0" t="0"/>
          <a:stretch/>
        </p:blipFill>
        <p:spPr>
          <a:xfrm>
            <a:off x="381000" y="1219199"/>
            <a:ext cx="3810000" cy="2836817"/>
          </a:xfrm>
          <a:prstGeom prst="rect">
            <a:avLst/>
          </a:prstGeom>
          <a:noFill/>
          <a:ln>
            <a:noFill/>
          </a:ln>
        </p:spPr>
      </p:pic>
      <p:pic>
        <p:nvPicPr>
          <p:cNvPr descr="pit viper.jpg" id="209" name="Google Shape;209;p20"/>
          <p:cNvPicPr preferRelativeResize="0"/>
          <p:nvPr/>
        </p:nvPicPr>
        <p:blipFill rotWithShape="1">
          <a:blip r:embed="rId4">
            <a:alphaModFix/>
          </a:blip>
          <a:srcRect b="0" l="0" r="0" t="0"/>
          <a:stretch/>
        </p:blipFill>
        <p:spPr>
          <a:xfrm>
            <a:off x="4724400" y="3711422"/>
            <a:ext cx="4238625" cy="2946554"/>
          </a:xfrm>
          <a:prstGeom prst="rect">
            <a:avLst/>
          </a:prstGeom>
          <a:noFill/>
          <a:ln>
            <a:noFill/>
          </a:ln>
        </p:spPr>
      </p:pic>
      <p:sp>
        <p:nvSpPr>
          <p:cNvPr id="210" name="Google Shape;210;p20"/>
          <p:cNvSpPr txBox="1"/>
          <p:nvPr/>
        </p:nvSpPr>
        <p:spPr>
          <a:xfrm>
            <a:off x="1447800" y="4495800"/>
            <a:ext cx="1524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Indian cobra</a:t>
            </a:r>
            <a:endParaRPr sz="1800">
              <a:solidFill>
                <a:schemeClr val="dk1"/>
              </a:solidFill>
              <a:latin typeface="Calibri"/>
              <a:ea typeface="Calibri"/>
              <a:cs typeface="Calibri"/>
              <a:sym typeface="Calibri"/>
            </a:endParaRPr>
          </a:p>
        </p:txBody>
      </p:sp>
      <p:sp>
        <p:nvSpPr>
          <p:cNvPr id="211" name="Google Shape;211;p20"/>
          <p:cNvSpPr txBox="1"/>
          <p:nvPr/>
        </p:nvSpPr>
        <p:spPr>
          <a:xfrm>
            <a:off x="5867400" y="3124200"/>
            <a:ext cx="2133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Malabar pit viper</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download.jpg" id="217" name="Google Shape;217;p21"/>
          <p:cNvPicPr preferRelativeResize="0"/>
          <p:nvPr>
            <p:ph idx="1" type="body"/>
          </p:nvPr>
        </p:nvPicPr>
        <p:blipFill rotWithShape="1">
          <a:blip r:embed="rId3">
            <a:alphaModFix/>
          </a:blip>
          <a:srcRect b="0" l="0" r="0" t="0"/>
          <a:stretch/>
        </p:blipFill>
        <p:spPr>
          <a:xfrm>
            <a:off x="685800" y="1600200"/>
            <a:ext cx="2457450" cy="1857375"/>
          </a:xfrm>
          <a:prstGeom prst="rect">
            <a:avLst/>
          </a:prstGeom>
          <a:noFill/>
          <a:ln>
            <a:noFill/>
          </a:ln>
        </p:spPr>
      </p:pic>
      <p:pic>
        <p:nvPicPr>
          <p:cNvPr descr="1598082695_image6.jpg" id="218" name="Google Shape;218;p21"/>
          <p:cNvPicPr preferRelativeResize="0"/>
          <p:nvPr/>
        </p:nvPicPr>
        <p:blipFill rotWithShape="1">
          <a:blip r:embed="rId4">
            <a:alphaModFix/>
          </a:blip>
          <a:srcRect b="0" l="0" r="0" t="0"/>
          <a:stretch/>
        </p:blipFill>
        <p:spPr>
          <a:xfrm>
            <a:off x="3427210" y="2667000"/>
            <a:ext cx="5716789" cy="38052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maxresdefault.jpg" id="224" name="Google Shape;224;p22"/>
          <p:cNvPicPr preferRelativeResize="0"/>
          <p:nvPr>
            <p:ph idx="1" type="body"/>
          </p:nvPr>
        </p:nvPicPr>
        <p:blipFill rotWithShape="1">
          <a:blip r:embed="rId3">
            <a:alphaModFix/>
          </a:blip>
          <a:srcRect b="0" l="0" r="0" t="0"/>
          <a:stretch/>
        </p:blipFill>
        <p:spPr>
          <a:xfrm>
            <a:off x="548922" y="1600200"/>
            <a:ext cx="8046156" cy="45259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Elephas_maximus_(Bandipur).jpg" id="230" name="Google Shape;230;p23"/>
          <p:cNvPicPr preferRelativeResize="0"/>
          <p:nvPr>
            <p:ph idx="1" type="body"/>
          </p:nvPr>
        </p:nvPicPr>
        <p:blipFill rotWithShape="1">
          <a:blip r:embed="rId3">
            <a:alphaModFix/>
          </a:blip>
          <a:srcRect b="0" l="0" r="0" t="0"/>
          <a:stretch/>
        </p:blipFill>
        <p:spPr>
          <a:xfrm>
            <a:off x="1177527" y="1600200"/>
            <a:ext cx="6788945" cy="45259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Great_hornbill_Photograph_by_Shantanu_Kuveskar.jpg" id="236" name="Google Shape;236;p24"/>
          <p:cNvPicPr preferRelativeResize="0"/>
          <p:nvPr>
            <p:ph idx="1" type="body"/>
          </p:nvPr>
        </p:nvPicPr>
        <p:blipFill rotWithShape="1">
          <a:blip r:embed="rId3">
            <a:alphaModFix/>
          </a:blip>
          <a:srcRect b="0" l="0" r="0" t="0"/>
          <a:stretch/>
        </p:blipFill>
        <p:spPr>
          <a:xfrm>
            <a:off x="2514600" y="1119980"/>
            <a:ext cx="3960614" cy="52808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green pigeon.jpg" id="242" name="Google Shape;242;p25"/>
          <p:cNvPicPr preferRelativeResize="0"/>
          <p:nvPr>
            <p:ph idx="1" type="body"/>
          </p:nvPr>
        </p:nvPicPr>
        <p:blipFill rotWithShape="1">
          <a:blip r:embed="rId3">
            <a:alphaModFix/>
          </a:blip>
          <a:srcRect b="0" l="0" r="0" t="0"/>
          <a:stretch/>
        </p:blipFill>
        <p:spPr>
          <a:xfrm>
            <a:off x="1339779" y="1600200"/>
            <a:ext cx="6464441"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Jarul.jpg" id="248" name="Google Shape;248;p26"/>
          <p:cNvPicPr preferRelativeResize="0"/>
          <p:nvPr>
            <p:ph idx="1" type="body"/>
          </p:nvPr>
        </p:nvPicPr>
        <p:blipFill rotWithShape="1">
          <a:blip r:embed="rId3">
            <a:alphaModFix/>
          </a:blip>
          <a:srcRect b="0" l="0" r="0" t="0"/>
          <a:stretch/>
        </p:blipFill>
        <p:spPr>
          <a:xfrm>
            <a:off x="990600" y="1468118"/>
            <a:ext cx="7489914" cy="50088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1200px-Ratufa_indica_(Bhadra,_2006).jpg" id="254" name="Google Shape;254;p27"/>
          <p:cNvPicPr preferRelativeResize="0"/>
          <p:nvPr>
            <p:ph idx="1" type="body"/>
          </p:nvPr>
        </p:nvPicPr>
        <p:blipFill rotWithShape="1">
          <a:blip r:embed="rId3">
            <a:alphaModFix/>
          </a:blip>
          <a:srcRect b="0" l="0" r="0" t="0"/>
          <a:stretch/>
        </p:blipFill>
        <p:spPr>
          <a:xfrm>
            <a:off x="2438400" y="1600200"/>
            <a:ext cx="4190999" cy="52078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wikimedia-mormon-9_1435046769_1435046779.jpg" id="260" name="Google Shape;260;p28"/>
          <p:cNvPicPr preferRelativeResize="0"/>
          <p:nvPr>
            <p:ph idx="1" type="body"/>
          </p:nvPr>
        </p:nvPicPr>
        <p:blipFill rotWithShape="1">
          <a:blip r:embed="rId3">
            <a:alphaModFix/>
          </a:blip>
          <a:srcRect b="0" l="0" r="0" t="0"/>
          <a:stretch/>
        </p:blipFill>
        <p:spPr>
          <a:xfrm>
            <a:off x="457200" y="1944341"/>
            <a:ext cx="8229600" cy="3837681"/>
          </a:xfrm>
          <a:prstGeom prst="rect">
            <a:avLst/>
          </a:prstGeom>
          <a:noFill/>
          <a:ln>
            <a:noFill/>
          </a:ln>
        </p:spPr>
      </p:pic>
      <p:sp>
        <p:nvSpPr>
          <p:cNvPr id="261" name="Google Shape;261;p28"/>
          <p:cNvSpPr txBox="1"/>
          <p:nvPr/>
        </p:nvSpPr>
        <p:spPr>
          <a:xfrm>
            <a:off x="3581400" y="6019800"/>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Blue Mormon</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unnamed.jpg" id="267" name="Google Shape;267;p29"/>
          <p:cNvPicPr preferRelativeResize="0"/>
          <p:nvPr>
            <p:ph idx="1" type="body"/>
          </p:nvPr>
        </p:nvPicPr>
        <p:blipFill rotWithShape="1">
          <a:blip r:embed="rId3">
            <a:alphaModFix/>
          </a:blip>
          <a:srcRect b="0" l="0" r="0" t="0"/>
          <a:stretch/>
        </p:blipFill>
        <p:spPr>
          <a:xfrm>
            <a:off x="2286000" y="1524000"/>
            <a:ext cx="5029200" cy="502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Levels of Biodiversity</a:t>
            </a:r>
            <a:endParaRPr/>
          </a:p>
        </p:txBody>
      </p:sp>
      <p:sp>
        <p:nvSpPr>
          <p:cNvPr id="101" name="Google Shape;10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rgbClr val="FF0000"/>
              </a:buClr>
              <a:buSzPts val="3200"/>
              <a:buAutoNum type="arabicPeriod"/>
            </a:pPr>
            <a:r>
              <a:rPr lang="en-US">
                <a:solidFill>
                  <a:srgbClr val="FF0000"/>
                </a:solidFill>
              </a:rPr>
              <a:t>Genetic diversity:</a:t>
            </a:r>
            <a:endParaRPr/>
          </a:p>
          <a:p>
            <a:pPr indent="-514350" lvl="0" marL="514350" rtl="0" algn="l">
              <a:spcBef>
                <a:spcPts val="640"/>
              </a:spcBef>
              <a:spcAft>
                <a:spcPts val="0"/>
              </a:spcAft>
              <a:buClr>
                <a:schemeClr val="dk1"/>
              </a:buClr>
              <a:buSzPts val="3200"/>
              <a:buNone/>
            </a:pPr>
            <a:r>
              <a:rPr lang="en-US"/>
              <a:t>eg. rice- belongs to species </a:t>
            </a:r>
            <a:r>
              <a:rPr i="1" lang="en-US" u="sng"/>
              <a:t>Oryza</a:t>
            </a:r>
            <a:r>
              <a:rPr i="1" lang="en-US"/>
              <a:t> </a:t>
            </a:r>
            <a:r>
              <a:rPr i="1" lang="en-US" u="sng"/>
              <a:t>Sativa</a:t>
            </a:r>
            <a:r>
              <a:rPr i="1" lang="en-US"/>
              <a:t> </a:t>
            </a:r>
            <a:r>
              <a:rPr lang="en-US"/>
              <a:t>shows  1000s of wild &amp; cultivated variety.</a:t>
            </a:r>
            <a:endParaRPr/>
          </a:p>
          <a:p>
            <a:pPr indent="-514350" lvl="0" marL="514350" rtl="0" algn="l">
              <a:spcBef>
                <a:spcPts val="640"/>
              </a:spcBef>
              <a:spcAft>
                <a:spcPts val="0"/>
              </a:spcAft>
              <a:buClr>
                <a:schemeClr val="dk1"/>
              </a:buClr>
              <a:buSzPts val="3200"/>
              <a:buNone/>
            </a:pPr>
            <a:r>
              <a:rPr lang="en-US"/>
              <a:t>2</a:t>
            </a:r>
            <a:r>
              <a:rPr lang="en-US">
                <a:solidFill>
                  <a:srgbClr val="FF0000"/>
                </a:solidFill>
              </a:rPr>
              <a:t>. Species diversity:</a:t>
            </a:r>
            <a:endParaRPr/>
          </a:p>
          <a:p>
            <a:pPr indent="-514350" lvl="0" marL="514350" rtl="0" algn="l">
              <a:spcBef>
                <a:spcPts val="640"/>
              </a:spcBef>
              <a:spcAft>
                <a:spcPts val="0"/>
              </a:spcAft>
              <a:buClr>
                <a:schemeClr val="dk1"/>
              </a:buClr>
              <a:buSzPts val="3200"/>
              <a:buNone/>
            </a:pPr>
            <a:r>
              <a:rPr lang="en-US"/>
              <a:t>eg. Variety of species of plant and animal </a:t>
            </a:r>
            <a:endParaRPr/>
          </a:p>
          <a:p>
            <a:pPr indent="-514350" lvl="0" marL="514350" rtl="0" algn="l">
              <a:spcBef>
                <a:spcPts val="640"/>
              </a:spcBef>
              <a:spcAft>
                <a:spcPts val="0"/>
              </a:spcAft>
              <a:buClr>
                <a:schemeClr val="dk1"/>
              </a:buClr>
              <a:buSzPts val="3200"/>
              <a:buNone/>
            </a:pPr>
            <a:r>
              <a:rPr lang="en-US"/>
              <a:t>3. </a:t>
            </a:r>
            <a:r>
              <a:rPr lang="en-US">
                <a:solidFill>
                  <a:srgbClr val="FF0000"/>
                </a:solidFill>
              </a:rPr>
              <a:t>Ecosystem diversity:</a:t>
            </a:r>
            <a:endParaRPr/>
          </a:p>
          <a:p>
            <a:pPr indent="-514350" lvl="0" marL="514350" rtl="0" algn="l">
              <a:spcBef>
                <a:spcPts val="640"/>
              </a:spcBef>
              <a:spcAft>
                <a:spcPts val="0"/>
              </a:spcAft>
              <a:buClr>
                <a:schemeClr val="dk1"/>
              </a:buClr>
              <a:buSzPts val="3200"/>
              <a:buNone/>
            </a:pPr>
            <a:r>
              <a:rPr lang="en-US"/>
              <a:t>eg. Variety of ecosystem based on habitat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1200px-Eurema_brigitta_from_bangalore.jpg" id="273" name="Google Shape;273;p30"/>
          <p:cNvPicPr preferRelativeResize="0"/>
          <p:nvPr>
            <p:ph idx="1" type="body"/>
          </p:nvPr>
        </p:nvPicPr>
        <p:blipFill rotWithShape="1">
          <a:blip r:embed="rId3">
            <a:alphaModFix/>
          </a:blip>
          <a:srcRect b="0" l="0" r="0" t="0"/>
          <a:stretch/>
        </p:blipFill>
        <p:spPr>
          <a:xfrm>
            <a:off x="1428970" y="1600200"/>
            <a:ext cx="6286060" cy="45259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common-tiger.jpg" id="279" name="Google Shape;279;p31"/>
          <p:cNvPicPr preferRelativeResize="0"/>
          <p:nvPr>
            <p:ph idx="1" type="body"/>
          </p:nvPr>
        </p:nvPicPr>
        <p:blipFill rotWithShape="1">
          <a:blip r:embed="rId3">
            <a:alphaModFix/>
          </a:blip>
          <a:srcRect b="0" l="0" r="0" t="0"/>
          <a:stretch/>
        </p:blipFill>
        <p:spPr>
          <a:xfrm>
            <a:off x="1867029" y="1600200"/>
            <a:ext cx="5920383" cy="4953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RoseCrimson_001-1024x683.jpg" id="285" name="Google Shape;285;p32"/>
          <p:cNvPicPr preferRelativeResize="0"/>
          <p:nvPr>
            <p:ph idx="1" type="body"/>
          </p:nvPr>
        </p:nvPicPr>
        <p:blipFill rotWithShape="1">
          <a:blip r:embed="rId3">
            <a:alphaModFix/>
          </a:blip>
          <a:srcRect b="0" l="0" r="0" t="0"/>
          <a:stretch/>
        </p:blipFill>
        <p:spPr>
          <a:xfrm>
            <a:off x="1371601" y="1728540"/>
            <a:ext cx="6890726" cy="45960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_3b06b02c-3d6c-11eb-8fd5-c6d261157c1a.jpg" id="291" name="Google Shape;291;p33"/>
          <p:cNvPicPr preferRelativeResize="0"/>
          <p:nvPr>
            <p:ph idx="1" type="body"/>
          </p:nvPr>
        </p:nvPicPr>
        <p:blipFill rotWithShape="1">
          <a:blip r:embed="rId3">
            <a:alphaModFix/>
          </a:blip>
          <a:srcRect b="0" l="0" r="0" t="0"/>
          <a:stretch/>
        </p:blipFill>
        <p:spPr>
          <a:xfrm>
            <a:off x="544660" y="1600200"/>
            <a:ext cx="8054680" cy="4525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indian-paradise-flycatcher-vertical-with-tail-crop-arijit-mondal_kuitqa.jpg" id="297" name="Google Shape;297;p34"/>
          <p:cNvPicPr preferRelativeResize="0"/>
          <p:nvPr>
            <p:ph idx="1" type="body"/>
          </p:nvPr>
        </p:nvPicPr>
        <p:blipFill rotWithShape="1">
          <a:blip r:embed="rId3">
            <a:alphaModFix/>
          </a:blip>
          <a:srcRect b="0" l="0" r="0" t="0"/>
          <a:stretch/>
        </p:blipFill>
        <p:spPr>
          <a:xfrm>
            <a:off x="1981201" y="1600200"/>
            <a:ext cx="4852048" cy="487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Calibri"/>
              <a:buNone/>
            </a:pPr>
            <a:r>
              <a:rPr lang="en-US">
                <a:solidFill>
                  <a:srgbClr val="00B050"/>
                </a:solidFill>
              </a:rPr>
              <a:t>Western Ghats as biodiversity region</a:t>
            </a:r>
            <a:endParaRPr/>
          </a:p>
        </p:txBody>
      </p:sp>
      <p:pic>
        <p:nvPicPr>
          <p:cNvPr descr="Pet-Peacock.png" id="303" name="Google Shape;303;p35"/>
          <p:cNvPicPr preferRelativeResize="0"/>
          <p:nvPr>
            <p:ph idx="1" type="body"/>
          </p:nvPr>
        </p:nvPicPr>
        <p:blipFill rotWithShape="1">
          <a:blip r:embed="rId3">
            <a:alphaModFix/>
          </a:blip>
          <a:srcRect b="0" l="0" r="0" t="0"/>
          <a:stretch/>
        </p:blipFill>
        <p:spPr>
          <a:xfrm>
            <a:off x="1177527" y="1600200"/>
            <a:ext cx="6788945"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Threats to biodiversity</a:t>
            </a:r>
            <a:endParaRPr>
              <a:solidFill>
                <a:srgbClr val="FF0000"/>
              </a:solidFill>
            </a:endParaRPr>
          </a:p>
        </p:txBody>
      </p:sp>
      <p:sp>
        <p:nvSpPr>
          <p:cNvPr id="309" name="Google Shape;309;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rgbClr val="002060"/>
              </a:buClr>
              <a:buSzPts val="3200"/>
              <a:buNone/>
            </a:pPr>
            <a:r>
              <a:rPr lang="en-US">
                <a:solidFill>
                  <a:srgbClr val="002060"/>
                </a:solidFill>
              </a:rPr>
              <a:t>    1.Loss of habitat</a:t>
            </a:r>
            <a:endParaRPr/>
          </a:p>
          <a:p>
            <a:pPr indent="-514350" lvl="1" marL="914400" rtl="0" algn="l">
              <a:spcBef>
                <a:spcPts val="560"/>
              </a:spcBef>
              <a:spcAft>
                <a:spcPts val="0"/>
              </a:spcAft>
              <a:buClr>
                <a:srgbClr val="002060"/>
              </a:buClr>
              <a:buSzPts val="2800"/>
              <a:buChar char="–"/>
            </a:pPr>
            <a:r>
              <a:rPr lang="en-US">
                <a:solidFill>
                  <a:srgbClr val="002060"/>
                </a:solidFill>
              </a:rPr>
              <a:t>Deforestation</a:t>
            </a:r>
            <a:endParaRPr/>
          </a:p>
          <a:p>
            <a:pPr indent="-514350" lvl="1" marL="914400" rtl="0" algn="l">
              <a:spcBef>
                <a:spcPts val="560"/>
              </a:spcBef>
              <a:spcAft>
                <a:spcPts val="0"/>
              </a:spcAft>
              <a:buClr>
                <a:srgbClr val="002060"/>
              </a:buClr>
              <a:buSzPts val="2800"/>
              <a:buChar char="–"/>
            </a:pPr>
            <a:r>
              <a:rPr lang="en-US">
                <a:solidFill>
                  <a:srgbClr val="002060"/>
                </a:solidFill>
              </a:rPr>
              <a:t>Damage to wetlands</a:t>
            </a:r>
            <a:endParaRPr/>
          </a:p>
          <a:p>
            <a:pPr indent="-514350" lvl="1" marL="914400" rtl="0" algn="l">
              <a:spcBef>
                <a:spcPts val="560"/>
              </a:spcBef>
              <a:spcAft>
                <a:spcPts val="0"/>
              </a:spcAft>
              <a:buClr>
                <a:srgbClr val="002060"/>
              </a:buClr>
              <a:buSzPts val="2800"/>
              <a:buChar char="–"/>
            </a:pPr>
            <a:r>
              <a:rPr lang="en-US">
                <a:solidFill>
                  <a:srgbClr val="002060"/>
                </a:solidFill>
              </a:rPr>
              <a:t>Habitat fragmentation</a:t>
            </a:r>
            <a:endParaRPr/>
          </a:p>
          <a:p>
            <a:pPr indent="-514350" lvl="1" marL="914400" rtl="0" algn="l">
              <a:spcBef>
                <a:spcPts val="640"/>
              </a:spcBef>
              <a:spcAft>
                <a:spcPts val="0"/>
              </a:spcAft>
              <a:buClr>
                <a:srgbClr val="002060"/>
              </a:buClr>
              <a:buSzPts val="3200"/>
              <a:buNone/>
            </a:pPr>
            <a:r>
              <a:rPr lang="en-US" sz="3200">
                <a:solidFill>
                  <a:srgbClr val="002060"/>
                </a:solidFill>
              </a:rPr>
              <a:t>2. Poaching</a:t>
            </a:r>
            <a:endParaRPr/>
          </a:p>
          <a:p>
            <a:pPr indent="-514350" lvl="1" marL="914400" rtl="0" algn="l">
              <a:spcBef>
                <a:spcPts val="640"/>
              </a:spcBef>
              <a:spcAft>
                <a:spcPts val="0"/>
              </a:spcAft>
              <a:buClr>
                <a:srgbClr val="002060"/>
              </a:buClr>
              <a:buSzPts val="3200"/>
              <a:buNone/>
            </a:pPr>
            <a:r>
              <a:rPr lang="en-US" sz="3200">
                <a:solidFill>
                  <a:srgbClr val="002060"/>
                </a:solidFill>
              </a:rPr>
              <a:t>3. Man and wild life conflict</a:t>
            </a:r>
            <a:endParaRPr/>
          </a:p>
          <a:p>
            <a:pPr indent="-514350" lvl="1" marL="914400" rtl="0" algn="l">
              <a:spcBef>
                <a:spcPts val="560"/>
              </a:spcBef>
              <a:spcAft>
                <a:spcPts val="0"/>
              </a:spcAft>
              <a:buClr>
                <a:schemeClr val="dk1"/>
              </a:buClr>
              <a:buSzPts val="2800"/>
              <a:buNone/>
            </a:pPr>
            <a:r>
              <a:t/>
            </a:r>
            <a:endParaRPr>
              <a:solidFill>
                <a:srgbClr val="00206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Conservation of biodiversity</a:t>
            </a:r>
            <a:endParaRPr/>
          </a:p>
        </p:txBody>
      </p:sp>
      <p:sp>
        <p:nvSpPr>
          <p:cNvPr id="315" name="Google Shape;315;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914400" lvl="0" marL="914400" rtl="0" algn="l">
              <a:spcBef>
                <a:spcPts val="0"/>
              </a:spcBef>
              <a:spcAft>
                <a:spcPts val="0"/>
              </a:spcAft>
              <a:buClr>
                <a:srgbClr val="002060"/>
              </a:buClr>
              <a:buSzPts val="4800"/>
              <a:buFont typeface="Calibri"/>
              <a:buAutoNum type="alphaUcPeriod"/>
            </a:pPr>
            <a:r>
              <a:rPr lang="en-US" sz="4800">
                <a:solidFill>
                  <a:srgbClr val="002060"/>
                </a:solidFill>
              </a:rPr>
              <a:t>IN- SITU conservation</a:t>
            </a:r>
            <a:endParaRPr/>
          </a:p>
          <a:p>
            <a:pPr indent="-514350" lvl="0" marL="514350" rtl="0" algn="l">
              <a:spcBef>
                <a:spcPts val="960"/>
              </a:spcBef>
              <a:spcAft>
                <a:spcPts val="0"/>
              </a:spcAft>
              <a:buClr>
                <a:schemeClr val="dk1"/>
              </a:buClr>
              <a:buSzPts val="4800"/>
              <a:buAutoNum type="arabicPeriod"/>
            </a:pPr>
            <a:r>
              <a:rPr lang="en-US" sz="4800"/>
              <a:t>Biosphere reserves</a:t>
            </a:r>
            <a:endParaRPr/>
          </a:p>
          <a:p>
            <a:pPr indent="-514350" lvl="0" marL="514350" rtl="0" algn="l">
              <a:spcBef>
                <a:spcPts val="960"/>
              </a:spcBef>
              <a:spcAft>
                <a:spcPts val="0"/>
              </a:spcAft>
              <a:buClr>
                <a:schemeClr val="dk1"/>
              </a:buClr>
              <a:buSzPts val="4800"/>
              <a:buAutoNum type="arabicPeriod"/>
            </a:pPr>
            <a:r>
              <a:rPr lang="en-US" sz="4800"/>
              <a:t>National parks</a:t>
            </a:r>
            <a:endParaRPr/>
          </a:p>
          <a:p>
            <a:pPr indent="-514350" lvl="0" marL="514350" rtl="0" algn="l">
              <a:spcBef>
                <a:spcPts val="960"/>
              </a:spcBef>
              <a:spcAft>
                <a:spcPts val="0"/>
              </a:spcAft>
              <a:buClr>
                <a:schemeClr val="dk1"/>
              </a:buClr>
              <a:buSzPts val="4800"/>
              <a:buAutoNum type="arabicPeriod"/>
            </a:pPr>
            <a:r>
              <a:rPr lang="en-US" sz="4800"/>
              <a:t>Wild life sanctuaries</a:t>
            </a:r>
            <a:endParaRPr/>
          </a:p>
          <a:p>
            <a:pPr indent="-514350" lvl="0" marL="514350" rtl="0" algn="l">
              <a:spcBef>
                <a:spcPts val="960"/>
              </a:spcBef>
              <a:spcAft>
                <a:spcPts val="0"/>
              </a:spcAft>
              <a:buClr>
                <a:srgbClr val="002060"/>
              </a:buClr>
              <a:buSzPts val="4800"/>
              <a:buNone/>
            </a:pPr>
            <a:r>
              <a:rPr lang="en-US" sz="4800">
                <a:solidFill>
                  <a:srgbClr val="002060"/>
                </a:solidFill>
              </a:rPr>
              <a:t>B. EX- SITU conservation</a:t>
            </a:r>
            <a:endParaRPr/>
          </a:p>
          <a:p>
            <a:pPr indent="-514350" lvl="0" marL="514350" rtl="0" algn="l">
              <a:spcBef>
                <a:spcPts val="960"/>
              </a:spcBef>
              <a:spcAft>
                <a:spcPts val="0"/>
              </a:spcAft>
              <a:buClr>
                <a:schemeClr val="dk1"/>
              </a:buClr>
              <a:buSzPts val="4800"/>
              <a:buNone/>
            </a:pPr>
            <a:r>
              <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914400" lvl="0" marL="914400" rtl="0" algn="ctr">
              <a:spcBef>
                <a:spcPts val="0"/>
              </a:spcBef>
              <a:spcAft>
                <a:spcPts val="0"/>
              </a:spcAft>
              <a:buClr>
                <a:srgbClr val="632423"/>
              </a:buClr>
              <a:buSzPts val="3800"/>
              <a:buFont typeface="Calibri"/>
              <a:buNone/>
            </a:pPr>
            <a:r>
              <a:rPr lang="en-US" sz="3800">
                <a:solidFill>
                  <a:srgbClr val="632423"/>
                </a:solidFill>
              </a:rPr>
              <a:t>IN- SITU conservation- Biosphere reserve</a:t>
            </a:r>
            <a:endParaRPr/>
          </a:p>
        </p:txBody>
      </p:sp>
      <p:graphicFrame>
        <p:nvGraphicFramePr>
          <p:cNvPr id="321" name="Google Shape;321;p38"/>
          <p:cNvGraphicFramePr/>
          <p:nvPr/>
        </p:nvGraphicFramePr>
        <p:xfrm>
          <a:off x="533401" y="1142996"/>
          <a:ext cx="3000000" cy="3000000"/>
        </p:xfrm>
        <a:graphic>
          <a:graphicData uri="http://schemas.openxmlformats.org/drawingml/2006/table">
            <a:tbl>
              <a:tblPr bandRow="1" firstRow="1">
                <a:noFill/>
                <a:tableStyleId>{140DF714-45E7-425B-8ADF-546B873A6BD6}</a:tableStyleId>
              </a:tblPr>
              <a:tblGrid>
                <a:gridCol w="922875"/>
                <a:gridCol w="3845275"/>
                <a:gridCol w="3537650"/>
              </a:tblGrid>
              <a:tr h="491825">
                <a:tc>
                  <a:txBody>
                    <a:bodyPr/>
                    <a:lstStyle/>
                    <a:p>
                      <a:pPr indent="0" lvl="0" marL="0" marR="0" rtl="0" algn="ctr">
                        <a:spcBef>
                          <a:spcPts val="0"/>
                        </a:spcBef>
                        <a:spcAft>
                          <a:spcPts val="0"/>
                        </a:spcAft>
                        <a:buNone/>
                      </a:pPr>
                      <a:r>
                        <a:rPr lang="en-US" sz="1800" u="none" cap="none" strike="noStrike"/>
                        <a:t>Sr.No.</a:t>
                      </a:r>
                      <a:endParaRPr sz="1800" u="none" cap="none" strike="noStrike"/>
                    </a:p>
                  </a:txBody>
                  <a:tcPr marT="45725" marB="45725" marR="91450" marL="91450"/>
                </a:tc>
                <a:tc>
                  <a:txBody>
                    <a:bodyPr/>
                    <a:lstStyle/>
                    <a:p>
                      <a:pPr indent="0" lvl="0" marL="0" marR="0" rtl="0" algn="l">
                        <a:spcBef>
                          <a:spcPts val="0"/>
                        </a:spcBef>
                        <a:spcAft>
                          <a:spcPts val="0"/>
                        </a:spcAft>
                        <a:buNone/>
                      </a:pPr>
                      <a:r>
                        <a:rPr lang="en-US" sz="1800" u="none" cap="none" strike="noStrike"/>
                        <a:t>Biosphere reserve</a:t>
                      </a:r>
                      <a:endParaRPr sz="1800"/>
                    </a:p>
                  </a:txBody>
                  <a:tcPr marT="45725" marB="45725" marR="91450" marL="91450"/>
                </a:tc>
                <a:tc>
                  <a:txBody>
                    <a:bodyPr/>
                    <a:lstStyle/>
                    <a:p>
                      <a:pPr indent="0" lvl="0" marL="0" marR="0" rtl="0" algn="l">
                        <a:spcBef>
                          <a:spcPts val="0"/>
                        </a:spcBef>
                        <a:spcAft>
                          <a:spcPts val="0"/>
                        </a:spcAft>
                        <a:buNone/>
                      </a:pPr>
                      <a:r>
                        <a:rPr lang="en-US" sz="1800"/>
                        <a:t>State</a:t>
                      </a:r>
                      <a:endParaRPr sz="1800"/>
                    </a:p>
                  </a:txBody>
                  <a:tcPr marT="45725" marB="45725" marR="91450" marL="91450"/>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1</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Nilgiri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Tamil Nadu, Kerala and Karnataka</a:t>
                      </a:r>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2</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Gulf of Mannar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Tamil Nadu</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3</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Sundarbans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West Bengal</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4</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8">
                            <a:extLst>
                              <a:ext uri="{A12FA001-AC4F-418D-AE19-62706E023703}">
                                <ahyp:hlinkClr val="tx"/>
                              </a:ext>
                            </a:extLst>
                          </a:hlinkClick>
                        </a:rPr>
                        <a:t>Nanda Devi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9">
                            <a:extLst>
                              <a:ext uri="{A12FA001-AC4F-418D-AE19-62706E023703}">
                                <ahyp:hlinkClr val="tx"/>
                              </a:ext>
                            </a:extLst>
                          </a:hlinkClick>
                        </a:rPr>
                        <a:t>Uttarakhand</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5</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0">
                            <a:extLst>
                              <a:ext uri="{A12FA001-AC4F-418D-AE19-62706E023703}">
                                <ahyp:hlinkClr val="tx"/>
                              </a:ext>
                            </a:extLst>
                          </a:hlinkClick>
                        </a:rPr>
                        <a:t>Nokrek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1">
                            <a:extLst>
                              <a:ext uri="{A12FA001-AC4F-418D-AE19-62706E023703}">
                                <ahyp:hlinkClr val="tx"/>
                              </a:ext>
                            </a:extLst>
                          </a:hlinkClick>
                        </a:rPr>
                        <a:t>Meghalaya</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6</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2">
                            <a:extLst>
                              <a:ext uri="{A12FA001-AC4F-418D-AE19-62706E023703}">
                                <ahyp:hlinkClr val="tx"/>
                              </a:ext>
                            </a:extLst>
                          </a:hlinkClick>
                        </a:rPr>
                        <a:t>Pachmarhi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3">
                            <a:extLst>
                              <a:ext uri="{A12FA001-AC4F-418D-AE19-62706E023703}">
                                <ahyp:hlinkClr val="tx"/>
                              </a:ext>
                            </a:extLst>
                          </a:hlinkClick>
                        </a:rPr>
                        <a:t>Madhya Pradesh</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7</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4">
                            <a:extLst>
                              <a:ext uri="{A12FA001-AC4F-418D-AE19-62706E023703}">
                                <ahyp:hlinkClr val="tx"/>
                              </a:ext>
                            </a:extLst>
                          </a:hlinkClick>
                        </a:rPr>
                        <a:t>Simlipal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5">
                            <a:extLst>
                              <a:ext uri="{A12FA001-AC4F-418D-AE19-62706E023703}">
                                <ahyp:hlinkClr val="tx"/>
                              </a:ext>
                            </a:extLst>
                          </a:hlinkClick>
                        </a:rPr>
                        <a:t>Odisha</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8</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6">
                            <a:extLst>
                              <a:ext uri="{A12FA001-AC4F-418D-AE19-62706E023703}">
                                <ahyp:hlinkClr val="tx"/>
                              </a:ext>
                            </a:extLst>
                          </a:hlinkClick>
                        </a:rPr>
                        <a:t>Great Nicobar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7">
                            <a:extLst>
                              <a:ext uri="{A12FA001-AC4F-418D-AE19-62706E023703}">
                                <ahyp:hlinkClr val="tx"/>
                              </a:ext>
                            </a:extLst>
                          </a:hlinkClick>
                        </a:rPr>
                        <a:t>Andaman &amp; Nicobar Islands</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9</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8">
                            <a:extLst>
                              <a:ext uri="{A12FA001-AC4F-418D-AE19-62706E023703}">
                                <ahyp:hlinkClr val="tx"/>
                              </a:ext>
                            </a:extLst>
                          </a:hlinkClick>
                        </a:rPr>
                        <a:t>Achanakmar-Amarkantak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Chhattisgarh, Madhya Pradesh</a:t>
                      </a:r>
                      <a:endParaRPr/>
                    </a:p>
                  </a:txBody>
                  <a:tcPr marT="9525" marB="0" marR="9525" marL="9525" anchor="b"/>
                </a:tc>
              </a:tr>
              <a:tr h="491825">
                <a:tc>
                  <a:txBody>
                    <a:bodyPr/>
                    <a:lstStyle/>
                    <a:p>
                      <a:pPr indent="0" lvl="0" marL="0" marR="0" rtl="0" algn="ctr">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10</a:t>
                      </a:r>
                      <a:endParaRPr/>
                    </a:p>
                  </a:txBody>
                  <a:tcPr marT="9525" marB="0" marR="9525" marL="9525" anchor="b"/>
                </a:tc>
                <a:tc>
                  <a:txBody>
                    <a:bodyPr/>
                    <a:lstStyle/>
                    <a:p>
                      <a:pPr indent="0" lvl="0" marL="0" marR="0" rtl="0" algn="l">
                        <a:spcBef>
                          <a:spcPts val="0"/>
                        </a:spcBef>
                        <a:spcAft>
                          <a:spcPts val="0"/>
                        </a:spcAft>
                        <a:buNone/>
                      </a:pPr>
                      <a:r>
                        <a:rPr b="0" i="0" lang="en-US" sz="1400" u="sng" strike="noStrike">
                          <a:solidFill>
                            <a:schemeClr val="dk1"/>
                          </a:solidFill>
                          <a:latin typeface="Times New Roman"/>
                          <a:ea typeface="Times New Roman"/>
                          <a:cs typeface="Times New Roman"/>
                          <a:sym typeface="Times New Roman"/>
                          <a:hlinkClick r:id="rId19">
                            <a:extLst>
                              <a:ext uri="{A12FA001-AC4F-418D-AE19-62706E023703}">
                                <ahyp:hlinkClr val="tx"/>
                              </a:ext>
                            </a:extLst>
                          </a:hlinkClick>
                        </a:rPr>
                        <a:t>Agasthyamalai Biosphere Reserve</a:t>
                      </a:r>
                      <a:endParaRPr b="0" i="0" sz="1400" u="none" strike="noStrike">
                        <a:solidFill>
                          <a:schemeClr val="dk1"/>
                        </a:solidFill>
                        <a:latin typeface="Times New Roman"/>
                        <a:ea typeface="Times New Roman"/>
                        <a:cs typeface="Times New Roman"/>
                        <a:sym typeface="Times New Roman"/>
                      </a:endParaRPr>
                    </a:p>
                  </a:txBody>
                  <a:tcPr marT="9525" marB="0" marR="9525" marL="9525" anchor="b"/>
                </a:tc>
                <a:tc>
                  <a:txBody>
                    <a:bodyPr/>
                    <a:lstStyle/>
                    <a:p>
                      <a:pPr indent="0" lvl="0" marL="0" marR="0" rtl="0" algn="l">
                        <a:spcBef>
                          <a:spcPts val="0"/>
                        </a:spcBef>
                        <a:spcAft>
                          <a:spcPts val="0"/>
                        </a:spcAft>
                        <a:buNone/>
                      </a:pPr>
                      <a:r>
                        <a:rPr b="0" i="0" lang="en-US" sz="1400" u="none" strike="noStrike">
                          <a:solidFill>
                            <a:schemeClr val="dk1"/>
                          </a:solidFill>
                          <a:latin typeface="Times New Roman"/>
                          <a:ea typeface="Times New Roman"/>
                          <a:cs typeface="Times New Roman"/>
                          <a:sym typeface="Times New Roman"/>
                        </a:rPr>
                        <a:t>Kerala and Tamil Nadu</a:t>
                      </a:r>
                      <a:endParaRPr/>
                    </a:p>
                  </a:txBody>
                  <a:tcPr marT="9525" marB="0" marR="9525" marL="9525" anchor="b"/>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632423"/>
              </a:buClr>
              <a:buSzPct val="100000"/>
              <a:buFont typeface="Calibri"/>
              <a:buNone/>
            </a:pPr>
            <a:r>
              <a:rPr lang="en-US">
                <a:solidFill>
                  <a:srgbClr val="632423"/>
                </a:solidFill>
              </a:rPr>
              <a:t>IN- SITU conservation- National parks</a:t>
            </a:r>
            <a:endParaRPr/>
          </a:p>
        </p:txBody>
      </p:sp>
      <p:graphicFrame>
        <p:nvGraphicFramePr>
          <p:cNvPr id="327" name="Google Shape;327;p39"/>
          <p:cNvGraphicFramePr/>
          <p:nvPr/>
        </p:nvGraphicFramePr>
        <p:xfrm>
          <a:off x="457200" y="1600200"/>
          <a:ext cx="3000000" cy="3000000"/>
        </p:xfrm>
        <a:graphic>
          <a:graphicData uri="http://schemas.openxmlformats.org/drawingml/2006/table">
            <a:tbl>
              <a:tblPr bandRow="1" firstRow="1">
                <a:noFill/>
                <a:tableStyleId>{140DF714-45E7-425B-8ADF-546B873A6BD6}</a:tableStyleId>
              </a:tblPr>
              <a:tblGrid>
                <a:gridCol w="1447800"/>
                <a:gridCol w="2667000"/>
                <a:gridCol w="2057400"/>
                <a:gridCol w="2057400"/>
              </a:tblGrid>
              <a:tr h="436425">
                <a:tc>
                  <a:txBody>
                    <a:bodyPr/>
                    <a:lstStyle/>
                    <a:p>
                      <a:pPr indent="0" lvl="0" marL="0" marR="0" rtl="0" algn="ctr">
                        <a:spcBef>
                          <a:spcPts val="0"/>
                        </a:spcBef>
                        <a:spcAft>
                          <a:spcPts val="0"/>
                        </a:spcAft>
                        <a:buNone/>
                      </a:pPr>
                      <a:r>
                        <a:rPr lang="en-US" sz="1800"/>
                        <a:t>Sr. No.</a:t>
                      </a:r>
                      <a:endParaRPr sz="1800"/>
                    </a:p>
                  </a:txBody>
                  <a:tcPr marT="45725" marB="45725" marR="91450" marL="91450"/>
                </a:tc>
                <a:tc>
                  <a:txBody>
                    <a:bodyPr/>
                    <a:lstStyle/>
                    <a:p>
                      <a:pPr indent="0" lvl="0" marL="0" marR="0" rtl="0" algn="l">
                        <a:spcBef>
                          <a:spcPts val="0"/>
                        </a:spcBef>
                        <a:spcAft>
                          <a:spcPts val="0"/>
                        </a:spcAft>
                        <a:buNone/>
                      </a:pPr>
                      <a:r>
                        <a:rPr lang="en-US" sz="1800"/>
                        <a:t>Name</a:t>
                      </a:r>
                      <a:endParaRPr sz="1800"/>
                    </a:p>
                  </a:txBody>
                  <a:tcPr marT="45725" marB="45725" marR="91450" marL="91450"/>
                </a:tc>
                <a:tc>
                  <a:txBody>
                    <a:bodyPr/>
                    <a:lstStyle/>
                    <a:p>
                      <a:pPr indent="0" lvl="0" marL="0" marR="0" rtl="0" algn="l">
                        <a:spcBef>
                          <a:spcPts val="0"/>
                        </a:spcBef>
                        <a:spcAft>
                          <a:spcPts val="0"/>
                        </a:spcAft>
                        <a:buNone/>
                      </a:pPr>
                      <a:r>
                        <a:rPr lang="en-US" sz="1800"/>
                        <a:t>State</a:t>
                      </a:r>
                      <a:endParaRPr sz="1800"/>
                    </a:p>
                  </a:txBody>
                  <a:tcPr marT="45725" marB="45725" marR="91450" marL="91450"/>
                </a:tc>
                <a:tc>
                  <a:txBody>
                    <a:bodyPr/>
                    <a:lstStyle/>
                    <a:p>
                      <a:pPr indent="0" lvl="0" marL="0" marR="0" rtl="0" algn="l">
                        <a:spcBef>
                          <a:spcPts val="0"/>
                        </a:spcBef>
                        <a:spcAft>
                          <a:spcPts val="0"/>
                        </a:spcAft>
                        <a:buNone/>
                      </a:pPr>
                      <a:r>
                        <a:rPr lang="en-US" sz="1800"/>
                        <a:t>Protected wildlife</a:t>
                      </a:r>
                      <a:endParaRPr sz="1800"/>
                    </a:p>
                  </a:txBody>
                  <a:tcPr marT="45725" marB="45725" marR="91450" marL="91450"/>
                </a:tc>
              </a:tr>
              <a:tr h="436425">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Kaziranga NP</a:t>
                      </a:r>
                      <a:endParaRPr sz="1800"/>
                    </a:p>
                  </a:txBody>
                  <a:tcPr marT="45725" marB="45725" marR="91450" marL="91450"/>
                </a:tc>
                <a:tc>
                  <a:txBody>
                    <a:bodyPr/>
                    <a:lstStyle/>
                    <a:p>
                      <a:pPr indent="0" lvl="0" marL="0" marR="0" rtl="0" algn="l">
                        <a:spcBef>
                          <a:spcPts val="0"/>
                        </a:spcBef>
                        <a:spcAft>
                          <a:spcPts val="0"/>
                        </a:spcAft>
                        <a:buNone/>
                      </a:pPr>
                      <a:r>
                        <a:rPr lang="en-US" sz="1800"/>
                        <a:t>Assam</a:t>
                      </a:r>
                      <a:endParaRPr sz="1800"/>
                    </a:p>
                  </a:txBody>
                  <a:tcPr marT="45725" marB="45725" marR="91450" marL="91450"/>
                </a:tc>
                <a:tc>
                  <a:txBody>
                    <a:bodyPr/>
                    <a:lstStyle/>
                    <a:p>
                      <a:pPr indent="0" lvl="0" marL="0" marR="0" rtl="0" algn="l">
                        <a:spcBef>
                          <a:spcPts val="0"/>
                        </a:spcBef>
                        <a:spcAft>
                          <a:spcPts val="0"/>
                        </a:spcAft>
                        <a:buNone/>
                      </a:pPr>
                      <a:r>
                        <a:rPr lang="en-US" sz="1800"/>
                        <a:t>One horned Rhino</a:t>
                      </a:r>
                      <a:endParaRPr sz="1800"/>
                    </a:p>
                  </a:txBody>
                  <a:tcPr marT="45725" marB="45725" marR="91450" marL="91450"/>
                </a:tc>
              </a:tr>
              <a:tr h="436425">
                <a:tc>
                  <a:txBody>
                    <a:bodyPr/>
                    <a:lstStyle/>
                    <a:p>
                      <a:pPr indent="0" lvl="0" marL="0" marR="0" rtl="0" algn="ctr">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Gir NP</a:t>
                      </a:r>
                      <a:endParaRPr sz="1800"/>
                    </a:p>
                  </a:txBody>
                  <a:tcPr marT="45725" marB="45725" marR="91450" marL="91450"/>
                </a:tc>
                <a:tc>
                  <a:txBody>
                    <a:bodyPr/>
                    <a:lstStyle/>
                    <a:p>
                      <a:pPr indent="0" lvl="0" marL="0" marR="0" rtl="0" algn="l">
                        <a:spcBef>
                          <a:spcPts val="0"/>
                        </a:spcBef>
                        <a:spcAft>
                          <a:spcPts val="0"/>
                        </a:spcAft>
                        <a:buNone/>
                      </a:pPr>
                      <a:r>
                        <a:rPr lang="en-US" sz="1800"/>
                        <a:t>Gujarat</a:t>
                      </a:r>
                      <a:endParaRPr sz="1800"/>
                    </a:p>
                  </a:txBody>
                  <a:tcPr marT="45725" marB="45725" marR="91450" marL="91450"/>
                </a:tc>
                <a:tc>
                  <a:txBody>
                    <a:bodyPr/>
                    <a:lstStyle/>
                    <a:p>
                      <a:pPr indent="0" lvl="0" marL="0" marR="0" rtl="0" algn="l">
                        <a:spcBef>
                          <a:spcPts val="0"/>
                        </a:spcBef>
                        <a:spcAft>
                          <a:spcPts val="0"/>
                        </a:spcAft>
                        <a:buNone/>
                      </a:pPr>
                      <a:r>
                        <a:rPr lang="en-US" sz="1800"/>
                        <a:t>Indian lion</a:t>
                      </a:r>
                      <a:endParaRPr sz="1800"/>
                    </a:p>
                  </a:txBody>
                  <a:tcPr marT="45725" marB="45725" marR="91450" marL="91450"/>
                </a:tc>
              </a:tr>
              <a:tr h="436425">
                <a:tc>
                  <a:txBody>
                    <a:bodyPr/>
                    <a:lstStyle/>
                    <a:p>
                      <a:pPr indent="0" lvl="0" marL="0" marR="0" rtl="0" algn="ctr">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Dachigam NP</a:t>
                      </a:r>
                      <a:endParaRPr sz="1800"/>
                    </a:p>
                  </a:txBody>
                  <a:tcPr marT="45725" marB="45725" marR="91450" marL="91450"/>
                </a:tc>
                <a:tc>
                  <a:txBody>
                    <a:bodyPr/>
                    <a:lstStyle/>
                    <a:p>
                      <a:pPr indent="0" lvl="0" marL="0" marR="0" rtl="0" algn="l">
                        <a:spcBef>
                          <a:spcPts val="0"/>
                        </a:spcBef>
                        <a:spcAft>
                          <a:spcPts val="0"/>
                        </a:spcAft>
                        <a:buNone/>
                      </a:pPr>
                      <a:r>
                        <a:rPr lang="en-US" sz="1800"/>
                        <a:t>J &amp; K</a:t>
                      </a:r>
                      <a:endParaRPr sz="1800"/>
                    </a:p>
                  </a:txBody>
                  <a:tcPr marT="45725" marB="45725" marR="91450" marL="91450"/>
                </a:tc>
                <a:tc>
                  <a:txBody>
                    <a:bodyPr/>
                    <a:lstStyle/>
                    <a:p>
                      <a:pPr indent="0" lvl="0" marL="0" marR="0" rtl="0" algn="l">
                        <a:spcBef>
                          <a:spcPts val="0"/>
                        </a:spcBef>
                        <a:spcAft>
                          <a:spcPts val="0"/>
                        </a:spcAft>
                        <a:buNone/>
                      </a:pPr>
                      <a:r>
                        <a:rPr lang="en-US" sz="1800"/>
                        <a:t>Hangul</a:t>
                      </a:r>
                      <a:endParaRPr sz="1800"/>
                    </a:p>
                  </a:txBody>
                  <a:tcPr marT="45725" marB="45725" marR="91450" marL="91450"/>
                </a:tc>
              </a:tr>
              <a:tr h="436425">
                <a:tc>
                  <a:txBody>
                    <a:bodyPr/>
                    <a:lstStyle/>
                    <a:p>
                      <a:pPr indent="0" lvl="0" marL="0" marR="0" rtl="0" algn="ctr">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Periyar NP</a:t>
                      </a:r>
                      <a:endParaRPr sz="1800"/>
                    </a:p>
                  </a:txBody>
                  <a:tcPr marT="45725" marB="45725" marR="91450" marL="91450"/>
                </a:tc>
                <a:tc>
                  <a:txBody>
                    <a:bodyPr/>
                    <a:lstStyle/>
                    <a:p>
                      <a:pPr indent="0" lvl="0" marL="0" marR="0" rtl="0" algn="l">
                        <a:spcBef>
                          <a:spcPts val="0"/>
                        </a:spcBef>
                        <a:spcAft>
                          <a:spcPts val="0"/>
                        </a:spcAft>
                        <a:buNone/>
                      </a:pPr>
                      <a:r>
                        <a:rPr lang="en-US" sz="1800"/>
                        <a:t>Kerala</a:t>
                      </a:r>
                      <a:endParaRPr sz="1800"/>
                    </a:p>
                  </a:txBody>
                  <a:tcPr marT="45725" marB="45725" marR="91450" marL="91450"/>
                </a:tc>
                <a:tc>
                  <a:txBody>
                    <a:bodyPr/>
                    <a:lstStyle/>
                    <a:p>
                      <a:pPr indent="0" lvl="0" marL="0" marR="0" rtl="0" algn="l">
                        <a:spcBef>
                          <a:spcPts val="0"/>
                        </a:spcBef>
                        <a:spcAft>
                          <a:spcPts val="0"/>
                        </a:spcAft>
                        <a:buNone/>
                      </a:pPr>
                      <a:r>
                        <a:rPr lang="en-US" sz="1800"/>
                        <a:t>Elephant, tiger</a:t>
                      </a:r>
                      <a:endParaRPr sz="1800"/>
                    </a:p>
                  </a:txBody>
                  <a:tcPr marT="45725" marB="45725" marR="91450" marL="91450"/>
                </a:tc>
              </a:tr>
              <a:tr h="436425">
                <a:tc>
                  <a:txBody>
                    <a:bodyPr/>
                    <a:lstStyle/>
                    <a:p>
                      <a:pPr indent="0" lvl="0" marL="0" marR="0" rtl="0" algn="ctr">
                        <a:spcBef>
                          <a:spcPts val="0"/>
                        </a:spcBef>
                        <a:spcAft>
                          <a:spcPts val="0"/>
                        </a:spcAft>
                        <a:buNone/>
                      </a:pPr>
                      <a:r>
                        <a:rPr lang="en-US" sz="1800"/>
                        <a:t>5</a:t>
                      </a:r>
                      <a:endParaRPr sz="1800"/>
                    </a:p>
                  </a:txBody>
                  <a:tcPr marT="45725" marB="45725" marR="91450" marL="91450"/>
                </a:tc>
                <a:tc>
                  <a:txBody>
                    <a:bodyPr/>
                    <a:lstStyle/>
                    <a:p>
                      <a:pPr indent="0" lvl="0" marL="0" marR="0" rtl="0" algn="l">
                        <a:spcBef>
                          <a:spcPts val="0"/>
                        </a:spcBef>
                        <a:spcAft>
                          <a:spcPts val="0"/>
                        </a:spcAft>
                        <a:buNone/>
                      </a:pPr>
                      <a:r>
                        <a:rPr lang="en-US" sz="1800"/>
                        <a:t>Bandipur NP</a:t>
                      </a:r>
                      <a:endParaRPr sz="1800"/>
                    </a:p>
                  </a:txBody>
                  <a:tcPr marT="45725" marB="45725" marR="91450" marL="91450"/>
                </a:tc>
                <a:tc>
                  <a:txBody>
                    <a:bodyPr/>
                    <a:lstStyle/>
                    <a:p>
                      <a:pPr indent="0" lvl="0" marL="0" marR="0" rtl="0" algn="l">
                        <a:spcBef>
                          <a:spcPts val="0"/>
                        </a:spcBef>
                        <a:spcAft>
                          <a:spcPts val="0"/>
                        </a:spcAft>
                        <a:buNone/>
                      </a:pPr>
                      <a:r>
                        <a:rPr lang="en-US" sz="1800"/>
                        <a:t>Karnataka</a:t>
                      </a:r>
                      <a:endParaRPr sz="1800"/>
                    </a:p>
                  </a:txBody>
                  <a:tcPr marT="45725" marB="45725" marR="91450" marL="91450"/>
                </a:tc>
                <a:tc>
                  <a:txBody>
                    <a:bodyPr/>
                    <a:lstStyle/>
                    <a:p>
                      <a:pPr indent="0" lvl="0" marL="0" marR="0" rtl="0" algn="l">
                        <a:spcBef>
                          <a:spcPts val="0"/>
                        </a:spcBef>
                        <a:spcAft>
                          <a:spcPts val="0"/>
                        </a:spcAft>
                        <a:buNone/>
                      </a:pPr>
                      <a:r>
                        <a:rPr lang="en-US" sz="1800"/>
                        <a:t>Elephant</a:t>
                      </a:r>
                      <a:endParaRPr sz="1800"/>
                    </a:p>
                  </a:txBody>
                  <a:tcPr marT="45725" marB="45725" marR="91450" marL="91450"/>
                </a:tc>
              </a:tr>
              <a:tr h="436425">
                <a:tc>
                  <a:txBody>
                    <a:bodyPr/>
                    <a:lstStyle/>
                    <a:p>
                      <a:pPr indent="0" lvl="0" marL="0" marR="0" rtl="0" algn="ctr">
                        <a:spcBef>
                          <a:spcPts val="0"/>
                        </a:spcBef>
                        <a:spcAft>
                          <a:spcPts val="0"/>
                        </a:spcAft>
                        <a:buNone/>
                      </a:pPr>
                      <a:r>
                        <a:rPr lang="en-US" sz="1800"/>
                        <a:t>6</a:t>
                      </a:r>
                      <a:endParaRPr sz="1800"/>
                    </a:p>
                  </a:txBody>
                  <a:tcPr marT="45725" marB="45725" marR="91450" marL="91450"/>
                </a:tc>
                <a:tc>
                  <a:txBody>
                    <a:bodyPr/>
                    <a:lstStyle/>
                    <a:p>
                      <a:pPr indent="0" lvl="0" marL="0" marR="0" rtl="0" algn="l">
                        <a:spcBef>
                          <a:spcPts val="0"/>
                        </a:spcBef>
                        <a:spcAft>
                          <a:spcPts val="0"/>
                        </a:spcAft>
                        <a:buNone/>
                      </a:pPr>
                      <a:r>
                        <a:rPr lang="en-US" sz="1800"/>
                        <a:t>Kanha NP</a:t>
                      </a:r>
                      <a:endParaRPr sz="1800"/>
                    </a:p>
                  </a:txBody>
                  <a:tcPr marT="45725" marB="45725" marR="91450" marL="91450"/>
                </a:tc>
                <a:tc>
                  <a:txBody>
                    <a:bodyPr/>
                    <a:lstStyle/>
                    <a:p>
                      <a:pPr indent="0" lvl="0" marL="0" marR="0" rtl="0" algn="l">
                        <a:spcBef>
                          <a:spcPts val="0"/>
                        </a:spcBef>
                        <a:spcAft>
                          <a:spcPts val="0"/>
                        </a:spcAft>
                        <a:buNone/>
                      </a:pPr>
                      <a:r>
                        <a:rPr lang="en-US" sz="1800"/>
                        <a:t>Madhya Pradesh</a:t>
                      </a:r>
                      <a:endParaRPr sz="1800"/>
                    </a:p>
                  </a:txBody>
                  <a:tcPr marT="45725" marB="45725" marR="91450" marL="91450"/>
                </a:tc>
                <a:tc>
                  <a:txBody>
                    <a:bodyPr/>
                    <a:lstStyle/>
                    <a:p>
                      <a:pPr indent="0" lvl="0" marL="0" marR="0" rtl="0" algn="l">
                        <a:spcBef>
                          <a:spcPts val="0"/>
                        </a:spcBef>
                        <a:spcAft>
                          <a:spcPts val="0"/>
                        </a:spcAft>
                        <a:buNone/>
                      </a:pPr>
                      <a:r>
                        <a:rPr lang="en-US" sz="1800"/>
                        <a:t>Tiger</a:t>
                      </a:r>
                      <a:endParaRPr sz="1800"/>
                    </a:p>
                  </a:txBody>
                  <a:tcPr marT="45725" marB="45725" marR="91450" marL="91450"/>
                </a:tc>
              </a:tr>
              <a:tr h="436425">
                <a:tc>
                  <a:txBody>
                    <a:bodyPr/>
                    <a:lstStyle/>
                    <a:p>
                      <a:pPr indent="0" lvl="0" marL="0" marR="0" rtl="0" algn="ctr">
                        <a:spcBef>
                          <a:spcPts val="0"/>
                        </a:spcBef>
                        <a:spcAft>
                          <a:spcPts val="0"/>
                        </a:spcAft>
                        <a:buNone/>
                      </a:pPr>
                      <a:r>
                        <a:rPr lang="en-US" sz="1800"/>
                        <a:t>7</a:t>
                      </a:r>
                      <a:endParaRPr sz="1800"/>
                    </a:p>
                  </a:txBody>
                  <a:tcPr marT="45725" marB="45725" marR="91450" marL="91450"/>
                </a:tc>
                <a:tc>
                  <a:txBody>
                    <a:bodyPr/>
                    <a:lstStyle/>
                    <a:p>
                      <a:pPr indent="0" lvl="0" marL="0" marR="0" rtl="0" algn="l">
                        <a:spcBef>
                          <a:spcPts val="0"/>
                        </a:spcBef>
                        <a:spcAft>
                          <a:spcPts val="0"/>
                        </a:spcAft>
                        <a:buNone/>
                      </a:pPr>
                      <a:r>
                        <a:rPr lang="en-US" sz="1800"/>
                        <a:t>Corbet NP</a:t>
                      </a:r>
                      <a:endParaRPr sz="1800"/>
                    </a:p>
                  </a:txBody>
                  <a:tcPr marT="45725" marB="45725" marR="91450" marL="91450"/>
                </a:tc>
                <a:tc>
                  <a:txBody>
                    <a:bodyPr/>
                    <a:lstStyle/>
                    <a:p>
                      <a:pPr indent="0" lvl="0" marL="0" marR="0" rtl="0" algn="l">
                        <a:spcBef>
                          <a:spcPts val="0"/>
                        </a:spcBef>
                        <a:spcAft>
                          <a:spcPts val="0"/>
                        </a:spcAft>
                        <a:buNone/>
                      </a:pPr>
                      <a:r>
                        <a:rPr lang="en-US" sz="1800"/>
                        <a:t>Uttarakhand</a:t>
                      </a:r>
                      <a:endParaRPr sz="1800"/>
                    </a:p>
                  </a:txBody>
                  <a:tcPr marT="45725" marB="45725" marR="91450" marL="91450"/>
                </a:tc>
                <a:tc>
                  <a:txBody>
                    <a:bodyPr/>
                    <a:lstStyle/>
                    <a:p>
                      <a:pPr indent="0" lvl="0" marL="0" marR="0" rtl="0" algn="l">
                        <a:spcBef>
                          <a:spcPts val="0"/>
                        </a:spcBef>
                        <a:spcAft>
                          <a:spcPts val="0"/>
                        </a:spcAft>
                        <a:buNone/>
                      </a:pPr>
                      <a:r>
                        <a:rPr lang="en-US" sz="1800"/>
                        <a:t>Tiger</a:t>
                      </a:r>
                      <a:endParaRPr sz="1800"/>
                    </a:p>
                  </a:txBody>
                  <a:tcPr marT="45725" marB="45725" marR="91450" marL="91450"/>
                </a:tc>
              </a:tr>
              <a:tr h="436425">
                <a:tc>
                  <a:txBody>
                    <a:bodyPr/>
                    <a:lstStyle/>
                    <a:p>
                      <a:pPr indent="0" lvl="0" marL="0" marR="0" rtl="0" algn="ctr">
                        <a:spcBef>
                          <a:spcPts val="0"/>
                        </a:spcBef>
                        <a:spcAft>
                          <a:spcPts val="0"/>
                        </a:spcAft>
                        <a:buNone/>
                      </a:pPr>
                      <a:r>
                        <a:rPr lang="en-US" sz="1800"/>
                        <a:t>8</a:t>
                      </a:r>
                      <a:endParaRPr sz="1800"/>
                    </a:p>
                  </a:txBody>
                  <a:tcPr marT="45725" marB="45725" marR="91450" marL="91450"/>
                </a:tc>
                <a:tc>
                  <a:txBody>
                    <a:bodyPr/>
                    <a:lstStyle/>
                    <a:p>
                      <a:pPr indent="0" lvl="0" marL="0" marR="0" rtl="0" algn="l">
                        <a:spcBef>
                          <a:spcPts val="0"/>
                        </a:spcBef>
                        <a:spcAft>
                          <a:spcPts val="0"/>
                        </a:spcAft>
                        <a:buNone/>
                      </a:pPr>
                      <a:r>
                        <a:rPr lang="en-US" sz="1800"/>
                        <a:t>Dudwa NP</a:t>
                      </a:r>
                      <a:endParaRPr sz="1800"/>
                    </a:p>
                  </a:txBody>
                  <a:tcPr marT="45725" marB="45725" marR="91450" marL="91450"/>
                </a:tc>
                <a:tc>
                  <a:txBody>
                    <a:bodyPr/>
                    <a:lstStyle/>
                    <a:p>
                      <a:pPr indent="0" lvl="0" marL="0" marR="0" rtl="0" algn="l">
                        <a:spcBef>
                          <a:spcPts val="0"/>
                        </a:spcBef>
                        <a:spcAft>
                          <a:spcPts val="0"/>
                        </a:spcAft>
                        <a:buNone/>
                      </a:pPr>
                      <a:r>
                        <a:rPr lang="en-US" sz="1800"/>
                        <a:t>Uttar Pradesh</a:t>
                      </a:r>
                      <a:endParaRPr sz="1800"/>
                    </a:p>
                  </a:txBody>
                  <a:tcPr marT="45725" marB="45725" marR="91450" marL="91450"/>
                </a:tc>
                <a:tc>
                  <a:txBody>
                    <a:bodyPr/>
                    <a:lstStyle/>
                    <a:p>
                      <a:pPr indent="0" lvl="0" marL="0" marR="0" rtl="0" algn="l">
                        <a:spcBef>
                          <a:spcPts val="0"/>
                        </a:spcBef>
                        <a:spcAft>
                          <a:spcPts val="0"/>
                        </a:spcAft>
                        <a:buNone/>
                      </a:pPr>
                      <a:r>
                        <a:rPr lang="en-US" sz="1800"/>
                        <a:t>Tiger</a:t>
                      </a:r>
                      <a:endParaRPr sz="1800"/>
                    </a:p>
                  </a:txBody>
                  <a:tcPr marT="45725" marB="45725" marR="91450" marL="91450"/>
                </a:tc>
              </a:tr>
              <a:tr h="436425">
                <a:tc>
                  <a:txBody>
                    <a:bodyPr/>
                    <a:lstStyle/>
                    <a:p>
                      <a:pPr indent="0" lvl="0" marL="0" marR="0" rtl="0" algn="ctr">
                        <a:spcBef>
                          <a:spcPts val="0"/>
                        </a:spcBef>
                        <a:spcAft>
                          <a:spcPts val="0"/>
                        </a:spcAft>
                        <a:buNone/>
                      </a:pPr>
                      <a:r>
                        <a:rPr lang="en-US" sz="1800"/>
                        <a:t>9</a:t>
                      </a:r>
                      <a:endParaRPr sz="1800"/>
                    </a:p>
                  </a:txBody>
                  <a:tcPr marT="45725" marB="45725" marR="91450" marL="91450"/>
                </a:tc>
                <a:tc>
                  <a:txBody>
                    <a:bodyPr/>
                    <a:lstStyle/>
                    <a:p>
                      <a:pPr indent="0" lvl="0" marL="0" marR="0" rtl="0" algn="l">
                        <a:spcBef>
                          <a:spcPts val="0"/>
                        </a:spcBef>
                        <a:spcAft>
                          <a:spcPts val="0"/>
                        </a:spcAft>
                        <a:buNone/>
                      </a:pPr>
                      <a:r>
                        <a:rPr lang="en-US" sz="1800"/>
                        <a:t>Ranthambhore NP</a:t>
                      </a:r>
                      <a:endParaRPr sz="1800"/>
                    </a:p>
                  </a:txBody>
                  <a:tcPr marT="45725" marB="45725" marR="91450" marL="91450"/>
                </a:tc>
                <a:tc>
                  <a:txBody>
                    <a:bodyPr/>
                    <a:lstStyle/>
                    <a:p>
                      <a:pPr indent="0" lvl="0" marL="0" marR="0" rtl="0" algn="l">
                        <a:spcBef>
                          <a:spcPts val="0"/>
                        </a:spcBef>
                        <a:spcAft>
                          <a:spcPts val="0"/>
                        </a:spcAft>
                        <a:buNone/>
                      </a:pPr>
                      <a:r>
                        <a:rPr lang="en-US" sz="1800"/>
                        <a:t>Rajasthan</a:t>
                      </a:r>
                      <a:endParaRPr sz="1800"/>
                    </a:p>
                  </a:txBody>
                  <a:tcPr marT="45725" marB="45725" marR="91450" marL="91450"/>
                </a:tc>
                <a:tc>
                  <a:txBody>
                    <a:bodyPr/>
                    <a:lstStyle/>
                    <a:p>
                      <a:pPr indent="0" lvl="0" marL="0" marR="0" rtl="0" algn="l">
                        <a:spcBef>
                          <a:spcPts val="0"/>
                        </a:spcBef>
                        <a:spcAft>
                          <a:spcPts val="0"/>
                        </a:spcAft>
                        <a:buNone/>
                      </a:pPr>
                      <a:r>
                        <a:rPr lang="en-US" sz="1800"/>
                        <a:t>Tiger</a:t>
                      </a:r>
                      <a:endParaRPr sz="1800"/>
                    </a:p>
                  </a:txBody>
                  <a:tcPr marT="45725" marB="45725" marR="91450" marL="91450"/>
                </a:tc>
              </a:tr>
              <a:tr h="436425">
                <a:tc>
                  <a:txBody>
                    <a:bodyPr/>
                    <a:lstStyle/>
                    <a:p>
                      <a:pPr indent="0" lvl="0" marL="0" marR="0" rtl="0" algn="ctr">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Sariska NP</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Rajasthan</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Tiger</a:t>
                      </a:r>
                      <a:endParaRPr/>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Calibri"/>
              <a:buNone/>
            </a:pPr>
            <a:r>
              <a:rPr lang="en-US">
                <a:solidFill>
                  <a:srgbClr val="FF0000"/>
                </a:solidFill>
              </a:rPr>
              <a:t>Biogeographical classification of India</a:t>
            </a:r>
            <a:endParaRPr>
              <a:solidFill>
                <a:srgbClr val="FF0000"/>
              </a:solidFill>
            </a:endParaRPr>
          </a:p>
        </p:txBody>
      </p:sp>
      <p:sp>
        <p:nvSpPr>
          <p:cNvPr id="107" name="Google Shape;10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None/>
            </a:pPr>
            <a:r>
              <a:rPr lang="en-US"/>
              <a:t>Divided in to seven prominent regions</a:t>
            </a:r>
            <a:endParaRPr/>
          </a:p>
          <a:p>
            <a:pPr indent="-514350" lvl="0" marL="514350" rtl="0" algn="l">
              <a:spcBef>
                <a:spcPts val="592"/>
              </a:spcBef>
              <a:spcAft>
                <a:spcPts val="0"/>
              </a:spcAft>
              <a:buClr>
                <a:schemeClr val="dk1"/>
              </a:buClr>
              <a:buSzPct val="100000"/>
              <a:buAutoNum type="arabicPeriod"/>
            </a:pPr>
            <a:r>
              <a:rPr lang="en-US"/>
              <a:t>Cold Himalayan mountain  region</a:t>
            </a:r>
            <a:endParaRPr/>
          </a:p>
          <a:p>
            <a:pPr indent="-514350" lvl="0" marL="514350" rtl="0" algn="l">
              <a:spcBef>
                <a:spcPts val="592"/>
              </a:spcBef>
              <a:spcAft>
                <a:spcPts val="0"/>
              </a:spcAft>
              <a:buClr>
                <a:schemeClr val="dk1"/>
              </a:buClr>
              <a:buSzPct val="100000"/>
              <a:buAutoNum type="arabicPeriod"/>
            </a:pPr>
            <a:r>
              <a:rPr lang="en-US"/>
              <a:t>Arid and semi arid region in central and western part</a:t>
            </a:r>
            <a:endParaRPr/>
          </a:p>
          <a:p>
            <a:pPr indent="-514350" lvl="0" marL="514350" rtl="0" algn="l">
              <a:spcBef>
                <a:spcPts val="592"/>
              </a:spcBef>
              <a:spcAft>
                <a:spcPts val="0"/>
              </a:spcAft>
              <a:buClr>
                <a:schemeClr val="dk1"/>
              </a:buClr>
              <a:buSzPct val="100000"/>
              <a:buNone/>
            </a:pPr>
            <a:r>
              <a:rPr lang="en-US"/>
              <a:t>3. Gangatic plains</a:t>
            </a:r>
            <a:endParaRPr/>
          </a:p>
          <a:p>
            <a:pPr indent="-514350" lvl="0" marL="514350" rtl="0" algn="l">
              <a:spcBef>
                <a:spcPts val="592"/>
              </a:spcBef>
              <a:spcAft>
                <a:spcPts val="0"/>
              </a:spcAft>
              <a:buClr>
                <a:schemeClr val="dk1"/>
              </a:buClr>
              <a:buSzPct val="100000"/>
              <a:buNone/>
            </a:pPr>
            <a:r>
              <a:rPr lang="en-US"/>
              <a:t>4. Long coastal belt on the east and west side</a:t>
            </a:r>
            <a:endParaRPr/>
          </a:p>
          <a:p>
            <a:pPr indent="-514350" lvl="0" marL="514350" rtl="0" algn="l">
              <a:spcBef>
                <a:spcPts val="592"/>
              </a:spcBef>
              <a:spcAft>
                <a:spcPts val="0"/>
              </a:spcAft>
              <a:buClr>
                <a:schemeClr val="dk1"/>
              </a:buClr>
              <a:buSzPct val="100000"/>
              <a:buNone/>
            </a:pPr>
            <a:r>
              <a:rPr lang="en-US"/>
              <a:t>5. Deccan plateau</a:t>
            </a:r>
            <a:endParaRPr/>
          </a:p>
          <a:p>
            <a:pPr indent="-514350" lvl="0" marL="514350" rtl="0" algn="l">
              <a:spcBef>
                <a:spcPts val="592"/>
              </a:spcBef>
              <a:spcAft>
                <a:spcPts val="0"/>
              </a:spcAft>
              <a:buClr>
                <a:schemeClr val="dk1"/>
              </a:buClr>
              <a:buSzPct val="100000"/>
              <a:buNone/>
            </a:pPr>
            <a:r>
              <a:rPr lang="en-US"/>
              <a:t>6. Island ecosystem of Andaman and Nicobar Islands</a:t>
            </a:r>
            <a:endParaRPr/>
          </a:p>
          <a:p>
            <a:pPr indent="-514350" lvl="0" marL="514350" rtl="0" algn="l">
              <a:spcBef>
                <a:spcPts val="592"/>
              </a:spcBef>
              <a:spcAft>
                <a:spcPts val="0"/>
              </a:spcAft>
              <a:buClr>
                <a:schemeClr val="dk1"/>
              </a:buClr>
              <a:buSzPct val="100000"/>
              <a:buNone/>
            </a:pPr>
            <a:r>
              <a:rPr lang="en-US"/>
              <a:t>7. Lakshadweep Islands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632423"/>
              </a:buClr>
              <a:buSzPct val="100000"/>
              <a:buFont typeface="Calibri"/>
              <a:buNone/>
            </a:pPr>
            <a:r>
              <a:rPr lang="en-US">
                <a:solidFill>
                  <a:srgbClr val="632423"/>
                </a:solidFill>
              </a:rPr>
              <a:t>IN- SITU conservation- Wild life sanctuaries</a:t>
            </a:r>
            <a:endParaRPr/>
          </a:p>
        </p:txBody>
      </p:sp>
      <p:graphicFrame>
        <p:nvGraphicFramePr>
          <p:cNvPr id="333" name="Google Shape;333;p40"/>
          <p:cNvGraphicFramePr/>
          <p:nvPr/>
        </p:nvGraphicFramePr>
        <p:xfrm>
          <a:off x="0" y="1447800"/>
          <a:ext cx="3000000" cy="3000000"/>
        </p:xfrm>
        <a:graphic>
          <a:graphicData uri="http://schemas.openxmlformats.org/drawingml/2006/table">
            <a:tbl>
              <a:tblPr bandRow="1" firstRow="1">
                <a:noFill/>
                <a:tableStyleId>{140DF714-45E7-425B-8ADF-546B873A6BD6}</a:tableStyleId>
              </a:tblPr>
              <a:tblGrid>
                <a:gridCol w="908050"/>
                <a:gridCol w="2292350"/>
                <a:gridCol w="1295400"/>
                <a:gridCol w="4419600"/>
              </a:tblGrid>
              <a:tr h="370850">
                <a:tc>
                  <a:txBody>
                    <a:bodyPr/>
                    <a:lstStyle/>
                    <a:p>
                      <a:pPr indent="0" lvl="0" marL="0" marR="0" rtl="0" algn="ctr">
                        <a:spcBef>
                          <a:spcPts val="0"/>
                        </a:spcBef>
                        <a:spcAft>
                          <a:spcPts val="0"/>
                        </a:spcAft>
                        <a:buNone/>
                      </a:pPr>
                      <a:r>
                        <a:rPr lang="en-US" sz="1800"/>
                        <a:t>Sr. No.</a:t>
                      </a:r>
                      <a:endParaRPr sz="1800"/>
                    </a:p>
                  </a:txBody>
                  <a:tcPr marT="45725" marB="45725" marR="91450" marL="91450"/>
                </a:tc>
                <a:tc>
                  <a:txBody>
                    <a:bodyPr/>
                    <a:lstStyle/>
                    <a:p>
                      <a:pPr indent="0" lvl="0" marL="0" marR="0" rtl="0" algn="l">
                        <a:spcBef>
                          <a:spcPts val="0"/>
                        </a:spcBef>
                        <a:spcAft>
                          <a:spcPts val="0"/>
                        </a:spcAft>
                        <a:buNone/>
                      </a:pPr>
                      <a:r>
                        <a:rPr lang="en-US" sz="1800"/>
                        <a:t>Name</a:t>
                      </a:r>
                      <a:endParaRPr sz="1800"/>
                    </a:p>
                  </a:txBody>
                  <a:tcPr marT="45725" marB="45725" marR="91450" marL="91450"/>
                </a:tc>
                <a:tc>
                  <a:txBody>
                    <a:bodyPr/>
                    <a:lstStyle/>
                    <a:p>
                      <a:pPr indent="0" lvl="0" marL="0" marR="0" rtl="0" algn="l">
                        <a:spcBef>
                          <a:spcPts val="0"/>
                        </a:spcBef>
                        <a:spcAft>
                          <a:spcPts val="0"/>
                        </a:spcAft>
                        <a:buNone/>
                      </a:pPr>
                      <a:r>
                        <a:rPr lang="en-US" sz="1800"/>
                        <a:t>State</a:t>
                      </a:r>
                      <a:endParaRPr sz="1800"/>
                    </a:p>
                  </a:txBody>
                  <a:tcPr marT="45725" marB="45725" marR="91450" marL="91450"/>
                </a:tc>
                <a:tc>
                  <a:txBody>
                    <a:bodyPr/>
                    <a:lstStyle/>
                    <a:p>
                      <a:pPr indent="0" lvl="0" marL="0" marR="0" rtl="0" algn="l">
                        <a:spcBef>
                          <a:spcPts val="0"/>
                        </a:spcBef>
                        <a:spcAft>
                          <a:spcPts val="0"/>
                        </a:spcAft>
                        <a:buNone/>
                      </a:pPr>
                      <a:r>
                        <a:rPr lang="en-US" sz="1800"/>
                        <a:t>Protected wildlife</a:t>
                      </a:r>
                      <a:endParaRPr sz="1800"/>
                    </a:p>
                  </a:txBody>
                  <a:tcPr marT="45725" marB="45725" marR="91450" marL="91450"/>
                </a:tc>
              </a:tr>
              <a:tr h="370850">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Ghana bird sanctuary</a:t>
                      </a:r>
                      <a:endParaRPr sz="1800"/>
                    </a:p>
                  </a:txBody>
                  <a:tcPr marT="45725" marB="45725" marR="91450" marL="91450"/>
                </a:tc>
                <a:tc>
                  <a:txBody>
                    <a:bodyPr/>
                    <a:lstStyle/>
                    <a:p>
                      <a:pPr indent="0" lvl="0" marL="0" marR="0" rtl="0" algn="l">
                        <a:spcBef>
                          <a:spcPts val="0"/>
                        </a:spcBef>
                        <a:spcAft>
                          <a:spcPts val="0"/>
                        </a:spcAft>
                        <a:buNone/>
                      </a:pPr>
                      <a:r>
                        <a:rPr lang="en-US" sz="1800"/>
                        <a:t>Rajasthan</a:t>
                      </a:r>
                      <a:endParaRPr sz="1800"/>
                    </a:p>
                  </a:txBody>
                  <a:tcPr marT="45725" marB="45725" marR="91450" marL="91450"/>
                </a:tc>
                <a:tc>
                  <a:txBody>
                    <a:bodyPr/>
                    <a:lstStyle/>
                    <a:p>
                      <a:pPr indent="0" lvl="0" marL="0" marR="0" rtl="0" algn="l">
                        <a:spcBef>
                          <a:spcPts val="0"/>
                        </a:spcBef>
                        <a:spcAft>
                          <a:spcPts val="0"/>
                        </a:spcAft>
                        <a:buNone/>
                      </a:pPr>
                      <a:r>
                        <a:rPr lang="en-US" sz="1800"/>
                        <a:t>300 species of bird including migratory birds</a:t>
                      </a:r>
                      <a:endParaRPr sz="1800"/>
                    </a:p>
                  </a:txBody>
                  <a:tcPr marT="45725" marB="45725" marR="91450" marL="91450"/>
                </a:tc>
              </a:tr>
              <a:tr h="370850">
                <a:tc>
                  <a:txBody>
                    <a:bodyPr/>
                    <a:lstStyle/>
                    <a:p>
                      <a:pPr indent="0" lvl="0" marL="0" marR="0" rtl="0" algn="ctr">
                        <a:spcBef>
                          <a:spcPts val="0"/>
                        </a:spcBef>
                        <a:spcAft>
                          <a:spcPts val="0"/>
                        </a:spcAft>
                        <a:buNone/>
                      </a:pPr>
                      <a:r>
                        <a:rPr lang="en-US" sz="1800"/>
                        <a:t>2</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Hazaribagh</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Bihar</a:t>
                      </a:r>
                      <a:endParaRPr/>
                    </a:p>
                  </a:txBody>
                  <a:tcPr marT="45725" marB="45725" marR="91450" marL="91450"/>
                </a:tc>
                <a:tc>
                  <a:txBody>
                    <a:bodyPr/>
                    <a:lstStyle/>
                    <a:p>
                      <a:pPr indent="0" lvl="0" marL="0" marR="0" rtl="0" algn="l">
                        <a:spcBef>
                          <a:spcPts val="0"/>
                        </a:spcBef>
                        <a:spcAft>
                          <a:spcPts val="0"/>
                        </a:spcAft>
                        <a:buNone/>
                      </a:pPr>
                      <a:r>
                        <a:rPr lang="en-US" sz="1800"/>
                        <a:t>Tiger, leopard</a:t>
                      </a:r>
                      <a:endParaRPr sz="1800"/>
                    </a:p>
                  </a:txBody>
                  <a:tcPr marT="45725" marB="45725" marR="91450" marL="91450"/>
                </a:tc>
              </a:tr>
              <a:tr h="640075">
                <a:tc>
                  <a:txBody>
                    <a:bodyPr/>
                    <a:lstStyle/>
                    <a:p>
                      <a:pPr indent="0" lvl="0" marL="0" marR="0" rtl="0" algn="ctr">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Sultanpur bird sanctuary</a:t>
                      </a:r>
                      <a:endParaRPr sz="1800"/>
                    </a:p>
                  </a:txBody>
                  <a:tcPr marT="45725" marB="45725" marR="91450" marL="91450"/>
                </a:tc>
                <a:tc>
                  <a:txBody>
                    <a:bodyPr/>
                    <a:lstStyle/>
                    <a:p>
                      <a:pPr indent="0" lvl="0" marL="0" marR="0" rtl="0" algn="l">
                        <a:spcBef>
                          <a:spcPts val="0"/>
                        </a:spcBef>
                        <a:spcAft>
                          <a:spcPts val="0"/>
                        </a:spcAft>
                        <a:buNone/>
                      </a:pPr>
                      <a:r>
                        <a:rPr lang="en-US" sz="1800"/>
                        <a:t>Haryana</a:t>
                      </a:r>
                      <a:endParaRPr sz="1800"/>
                    </a:p>
                  </a:txBody>
                  <a:tcPr marT="45725" marB="45725" marR="91450" marL="91450"/>
                </a:tc>
                <a:tc>
                  <a:txBody>
                    <a:bodyPr/>
                    <a:lstStyle/>
                    <a:p>
                      <a:pPr indent="0" lvl="0" marL="0" marR="0" rtl="0" algn="l">
                        <a:spcBef>
                          <a:spcPts val="0"/>
                        </a:spcBef>
                        <a:spcAft>
                          <a:spcPts val="0"/>
                        </a:spcAft>
                        <a:buNone/>
                      </a:pPr>
                      <a:r>
                        <a:rPr lang="en-US" sz="1800"/>
                        <a:t>Migratory birds</a:t>
                      </a:r>
                      <a:endParaRPr sz="1800"/>
                    </a:p>
                  </a:txBody>
                  <a:tcPr marT="45725" marB="45725" marR="91450" marL="91450"/>
                </a:tc>
              </a:tr>
              <a:tr h="640075">
                <a:tc>
                  <a:txBody>
                    <a:bodyPr/>
                    <a:lstStyle/>
                    <a:p>
                      <a:pPr indent="0" lvl="0" marL="0" marR="0" rtl="0" algn="ctr">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Nal sarovar bird sanctuary</a:t>
                      </a:r>
                      <a:endParaRPr sz="1800"/>
                    </a:p>
                  </a:txBody>
                  <a:tcPr marT="45725" marB="45725" marR="91450" marL="91450"/>
                </a:tc>
                <a:tc>
                  <a:txBody>
                    <a:bodyPr/>
                    <a:lstStyle/>
                    <a:p>
                      <a:pPr indent="0" lvl="0" marL="0" marR="0" rtl="0" algn="l">
                        <a:spcBef>
                          <a:spcPts val="0"/>
                        </a:spcBef>
                        <a:spcAft>
                          <a:spcPts val="0"/>
                        </a:spcAft>
                        <a:buNone/>
                      </a:pPr>
                      <a:r>
                        <a:rPr lang="en-US" sz="1800"/>
                        <a:t>Gujarat</a:t>
                      </a:r>
                      <a:endParaRPr sz="1800"/>
                    </a:p>
                  </a:txBody>
                  <a:tcPr marT="45725" marB="45725" marR="91450" marL="91450"/>
                </a:tc>
                <a:tc>
                  <a:txBody>
                    <a:bodyPr/>
                    <a:lstStyle/>
                    <a:p>
                      <a:pPr indent="0" lvl="0" marL="0" marR="0" rtl="0" algn="l">
                        <a:spcBef>
                          <a:spcPts val="0"/>
                        </a:spcBef>
                        <a:spcAft>
                          <a:spcPts val="0"/>
                        </a:spcAft>
                        <a:buNone/>
                      </a:pPr>
                      <a:r>
                        <a:rPr lang="en-US" sz="1800"/>
                        <a:t>Water birds</a:t>
                      </a:r>
                      <a:endParaRPr sz="1800"/>
                    </a:p>
                  </a:txBody>
                  <a:tcPr marT="45725" marB="45725" marR="91450" marL="91450"/>
                </a:tc>
              </a:tr>
              <a:tr h="370850">
                <a:tc>
                  <a:txBody>
                    <a:bodyPr/>
                    <a:lstStyle/>
                    <a:p>
                      <a:pPr indent="0" lvl="0" marL="0" marR="0" rtl="0" algn="ctr">
                        <a:spcBef>
                          <a:spcPts val="0"/>
                        </a:spcBef>
                        <a:spcAft>
                          <a:spcPts val="0"/>
                        </a:spcAft>
                        <a:buNone/>
                      </a:pPr>
                      <a:r>
                        <a:rPr lang="en-US" sz="1800"/>
                        <a:t>5</a:t>
                      </a:r>
                      <a:endParaRPr sz="1800"/>
                    </a:p>
                  </a:txBody>
                  <a:tcPr marT="45725" marB="45725" marR="91450" marL="91450"/>
                </a:tc>
                <a:tc>
                  <a:txBody>
                    <a:bodyPr/>
                    <a:lstStyle/>
                    <a:p>
                      <a:pPr indent="0" lvl="0" marL="0" marR="0" rtl="0" algn="l">
                        <a:spcBef>
                          <a:spcPts val="0"/>
                        </a:spcBef>
                        <a:spcAft>
                          <a:spcPts val="0"/>
                        </a:spcAft>
                        <a:buNone/>
                      </a:pPr>
                      <a:r>
                        <a:rPr lang="en-US" sz="1800"/>
                        <a:t>Abohar</a:t>
                      </a:r>
                      <a:endParaRPr sz="1800"/>
                    </a:p>
                  </a:txBody>
                  <a:tcPr marT="45725" marB="45725" marR="91450" marL="91450"/>
                </a:tc>
                <a:tc>
                  <a:txBody>
                    <a:bodyPr/>
                    <a:lstStyle/>
                    <a:p>
                      <a:pPr indent="0" lvl="0" marL="0" marR="0" rtl="0" algn="l">
                        <a:spcBef>
                          <a:spcPts val="0"/>
                        </a:spcBef>
                        <a:spcAft>
                          <a:spcPts val="0"/>
                        </a:spcAft>
                        <a:buNone/>
                      </a:pPr>
                      <a:r>
                        <a:rPr lang="en-US" sz="1800"/>
                        <a:t>Punjab</a:t>
                      </a:r>
                      <a:endParaRPr sz="1800"/>
                    </a:p>
                  </a:txBody>
                  <a:tcPr marT="45725" marB="45725" marR="91450" marL="91450"/>
                </a:tc>
                <a:tc>
                  <a:txBody>
                    <a:bodyPr/>
                    <a:lstStyle/>
                    <a:p>
                      <a:pPr indent="0" lvl="0" marL="0" marR="0" rtl="0" algn="l">
                        <a:spcBef>
                          <a:spcPts val="0"/>
                        </a:spcBef>
                        <a:spcAft>
                          <a:spcPts val="0"/>
                        </a:spcAft>
                        <a:buNone/>
                      </a:pPr>
                      <a:r>
                        <a:rPr lang="en-US" sz="1800"/>
                        <a:t>Black duck</a:t>
                      </a:r>
                      <a:endParaRPr sz="1800"/>
                    </a:p>
                  </a:txBody>
                  <a:tcPr marT="45725" marB="45725" marR="91450" marL="91450"/>
                </a:tc>
              </a:tr>
              <a:tr h="370850">
                <a:tc>
                  <a:txBody>
                    <a:bodyPr/>
                    <a:lstStyle/>
                    <a:p>
                      <a:pPr indent="0" lvl="0" marL="0" marR="0" rtl="0" algn="ctr">
                        <a:spcBef>
                          <a:spcPts val="0"/>
                        </a:spcBef>
                        <a:spcAft>
                          <a:spcPts val="0"/>
                        </a:spcAft>
                        <a:buNone/>
                      </a:pPr>
                      <a:r>
                        <a:rPr lang="en-US" sz="1800"/>
                        <a:t>6</a:t>
                      </a:r>
                      <a:endParaRPr sz="1800"/>
                    </a:p>
                  </a:txBody>
                  <a:tcPr marT="45725" marB="45725" marR="91450" marL="91450"/>
                </a:tc>
                <a:tc>
                  <a:txBody>
                    <a:bodyPr/>
                    <a:lstStyle/>
                    <a:p>
                      <a:pPr indent="0" lvl="0" marL="0" marR="0" rtl="0" algn="l">
                        <a:spcBef>
                          <a:spcPts val="0"/>
                        </a:spcBef>
                        <a:spcAft>
                          <a:spcPts val="0"/>
                        </a:spcAft>
                        <a:buNone/>
                      </a:pPr>
                      <a:r>
                        <a:rPr lang="en-US" sz="1800"/>
                        <a:t>Madumalai</a:t>
                      </a:r>
                      <a:endParaRPr sz="1800"/>
                    </a:p>
                  </a:txBody>
                  <a:tcPr marT="45725" marB="45725" marR="91450" marL="91450"/>
                </a:tc>
                <a:tc>
                  <a:txBody>
                    <a:bodyPr/>
                    <a:lstStyle/>
                    <a:p>
                      <a:pPr indent="0" lvl="0" marL="0" marR="0" rtl="0" algn="l">
                        <a:spcBef>
                          <a:spcPts val="0"/>
                        </a:spcBef>
                        <a:spcAft>
                          <a:spcPts val="0"/>
                        </a:spcAft>
                        <a:buNone/>
                      </a:pPr>
                      <a:r>
                        <a:rPr lang="en-US" sz="1800"/>
                        <a:t>Tamil Nadu</a:t>
                      </a:r>
                      <a:endParaRPr sz="1800"/>
                    </a:p>
                  </a:txBody>
                  <a:tcPr marT="45725" marB="45725" marR="91450" marL="91450"/>
                </a:tc>
                <a:tc>
                  <a:txBody>
                    <a:bodyPr/>
                    <a:lstStyle/>
                    <a:p>
                      <a:pPr indent="0" lvl="0" marL="0" marR="0" rtl="0" algn="l">
                        <a:spcBef>
                          <a:spcPts val="0"/>
                        </a:spcBef>
                        <a:spcAft>
                          <a:spcPts val="0"/>
                        </a:spcAft>
                        <a:buNone/>
                      </a:pPr>
                      <a:r>
                        <a:rPr lang="en-US" sz="1800"/>
                        <a:t>Tiger, elephant, leopard</a:t>
                      </a:r>
                      <a:endParaRPr sz="1800"/>
                    </a:p>
                  </a:txBody>
                  <a:tcPr marT="45725" marB="45725" marR="91450" marL="91450"/>
                </a:tc>
              </a:tr>
              <a:tr h="640075">
                <a:tc>
                  <a:txBody>
                    <a:bodyPr/>
                    <a:lstStyle/>
                    <a:p>
                      <a:pPr indent="0" lvl="0" marL="0" marR="0" rtl="0" algn="ctr">
                        <a:spcBef>
                          <a:spcPts val="0"/>
                        </a:spcBef>
                        <a:spcAft>
                          <a:spcPts val="0"/>
                        </a:spcAft>
                        <a:buNone/>
                      </a:pPr>
                      <a:r>
                        <a:rPr lang="en-US" sz="1800"/>
                        <a:t>7</a:t>
                      </a:r>
                      <a:endParaRPr sz="1800"/>
                    </a:p>
                  </a:txBody>
                  <a:tcPr marT="45725" marB="45725" marR="91450" marL="91450"/>
                </a:tc>
                <a:tc>
                  <a:txBody>
                    <a:bodyPr/>
                    <a:lstStyle/>
                    <a:p>
                      <a:pPr indent="0" lvl="0" marL="0" marR="0" rtl="0" algn="l">
                        <a:spcBef>
                          <a:spcPts val="0"/>
                        </a:spcBef>
                        <a:spcAft>
                          <a:spcPts val="0"/>
                        </a:spcAft>
                        <a:buNone/>
                      </a:pPr>
                      <a:r>
                        <a:rPr lang="en-US" sz="1800"/>
                        <a:t>Vedanthangal bird sanctuary</a:t>
                      </a:r>
                      <a:endParaRPr sz="1800"/>
                    </a:p>
                  </a:txBody>
                  <a:tcPr marT="45725" marB="45725" marR="91450" marL="91450"/>
                </a:tc>
                <a:tc>
                  <a:txBody>
                    <a:bodyPr/>
                    <a:lstStyle/>
                    <a:p>
                      <a:pPr indent="0" lvl="0" marL="0" marR="0" rtl="0" algn="l">
                        <a:spcBef>
                          <a:spcPts val="0"/>
                        </a:spcBef>
                        <a:spcAft>
                          <a:spcPts val="0"/>
                        </a:spcAft>
                        <a:buNone/>
                      </a:pPr>
                      <a:r>
                        <a:rPr lang="en-US" sz="1800"/>
                        <a:t>Tamil Nadu</a:t>
                      </a:r>
                      <a:endParaRPr sz="1800"/>
                    </a:p>
                  </a:txBody>
                  <a:tcPr marT="45725" marB="45725" marR="91450" marL="91450"/>
                </a:tc>
                <a:tc>
                  <a:txBody>
                    <a:bodyPr/>
                    <a:lstStyle/>
                    <a:p>
                      <a:pPr indent="0" lvl="0" marL="0" marR="0" rtl="0" algn="l">
                        <a:spcBef>
                          <a:spcPts val="0"/>
                        </a:spcBef>
                        <a:spcAft>
                          <a:spcPts val="0"/>
                        </a:spcAft>
                        <a:buNone/>
                      </a:pPr>
                      <a:r>
                        <a:rPr lang="en-US" sz="1800"/>
                        <a:t>Water birds</a:t>
                      </a:r>
                      <a:endParaRPr sz="1800"/>
                    </a:p>
                  </a:txBody>
                  <a:tcPr marT="45725" marB="45725" marR="91450" marL="91450"/>
                </a:tc>
              </a:tr>
              <a:tr h="640075">
                <a:tc>
                  <a:txBody>
                    <a:bodyPr/>
                    <a:lstStyle/>
                    <a:p>
                      <a:pPr indent="0" lvl="0" marL="0" marR="0" rtl="0" algn="ctr">
                        <a:spcBef>
                          <a:spcPts val="0"/>
                        </a:spcBef>
                        <a:spcAft>
                          <a:spcPts val="0"/>
                        </a:spcAft>
                        <a:buNone/>
                      </a:pPr>
                      <a:r>
                        <a:rPr lang="en-US" sz="1800"/>
                        <a:t>8</a:t>
                      </a:r>
                      <a:endParaRPr sz="1800"/>
                    </a:p>
                  </a:txBody>
                  <a:tcPr marT="45725" marB="45725" marR="91450" marL="91450"/>
                </a:tc>
                <a:tc>
                  <a:txBody>
                    <a:bodyPr/>
                    <a:lstStyle/>
                    <a:p>
                      <a:pPr indent="0" lvl="0" marL="0" marR="0" rtl="0" algn="l">
                        <a:spcBef>
                          <a:spcPts val="0"/>
                        </a:spcBef>
                        <a:spcAft>
                          <a:spcPts val="0"/>
                        </a:spcAft>
                        <a:buNone/>
                      </a:pPr>
                      <a:r>
                        <a:rPr lang="en-US" sz="1800"/>
                        <a:t>Jaladapara</a:t>
                      </a:r>
                      <a:endParaRPr sz="1800"/>
                    </a:p>
                  </a:txBody>
                  <a:tcPr marT="45725" marB="45725" marR="91450" marL="91450"/>
                </a:tc>
                <a:tc>
                  <a:txBody>
                    <a:bodyPr/>
                    <a:lstStyle/>
                    <a:p>
                      <a:pPr indent="0" lvl="0" marL="0" marR="0" rtl="0" algn="l">
                        <a:spcBef>
                          <a:spcPts val="0"/>
                        </a:spcBef>
                        <a:spcAft>
                          <a:spcPts val="0"/>
                        </a:spcAft>
                        <a:buNone/>
                      </a:pPr>
                      <a:r>
                        <a:rPr lang="en-US" sz="1800"/>
                        <a:t>West Bengal</a:t>
                      </a:r>
                      <a:endParaRPr sz="1800"/>
                    </a:p>
                  </a:txBody>
                  <a:tcPr marT="45725" marB="45725" marR="91450" marL="91450"/>
                </a:tc>
                <a:tc>
                  <a:txBody>
                    <a:bodyPr/>
                    <a:lstStyle/>
                    <a:p>
                      <a:pPr indent="0" lvl="0" marL="0" marR="0" rtl="0" algn="l">
                        <a:spcBef>
                          <a:spcPts val="0"/>
                        </a:spcBef>
                        <a:spcAft>
                          <a:spcPts val="0"/>
                        </a:spcAft>
                        <a:buNone/>
                      </a:pPr>
                      <a:r>
                        <a:rPr lang="en-US" sz="1800"/>
                        <a:t>Rhino, elephant, tiger</a:t>
                      </a:r>
                      <a:endParaRPr sz="1800"/>
                    </a:p>
                  </a:txBody>
                  <a:tcPr marT="45725" marB="45725" marR="91450" marL="91450"/>
                </a:tc>
              </a:tr>
              <a:tr h="370850">
                <a:tc>
                  <a:txBody>
                    <a:bodyPr/>
                    <a:lstStyle/>
                    <a:p>
                      <a:pPr indent="0" lvl="0" marL="0" marR="0" rtl="0" algn="ctr">
                        <a:spcBef>
                          <a:spcPts val="0"/>
                        </a:spcBef>
                        <a:spcAft>
                          <a:spcPts val="0"/>
                        </a:spcAft>
                        <a:buNone/>
                      </a:pPr>
                      <a:r>
                        <a:rPr lang="en-US" sz="1800"/>
                        <a:t>9</a:t>
                      </a:r>
                      <a:endParaRPr sz="1800"/>
                    </a:p>
                  </a:txBody>
                  <a:tcPr marT="45725" marB="45725" marR="91450" marL="91450"/>
                </a:tc>
                <a:tc>
                  <a:txBody>
                    <a:bodyPr/>
                    <a:lstStyle/>
                    <a:p>
                      <a:pPr indent="0" lvl="0" marL="0" marR="0" rtl="0" algn="l">
                        <a:spcBef>
                          <a:spcPts val="0"/>
                        </a:spcBef>
                        <a:spcAft>
                          <a:spcPts val="0"/>
                        </a:spcAft>
                        <a:buNone/>
                      </a:pPr>
                      <a:r>
                        <a:rPr lang="en-US" sz="1800"/>
                        <a:t>Wind Ass sanctuary</a:t>
                      </a:r>
                      <a:endParaRPr sz="1800"/>
                    </a:p>
                  </a:txBody>
                  <a:tcPr marT="45725" marB="45725" marR="91450" marL="91450"/>
                </a:tc>
                <a:tc>
                  <a:txBody>
                    <a:bodyPr/>
                    <a:lstStyle/>
                    <a:p>
                      <a:pPr indent="0" lvl="0" marL="0" marR="0" rtl="0" algn="l">
                        <a:spcBef>
                          <a:spcPts val="0"/>
                        </a:spcBef>
                        <a:spcAft>
                          <a:spcPts val="0"/>
                        </a:spcAft>
                        <a:buNone/>
                      </a:pPr>
                      <a:r>
                        <a:rPr lang="en-US" sz="1800"/>
                        <a:t>Gujarat</a:t>
                      </a:r>
                      <a:endParaRPr sz="1800"/>
                    </a:p>
                  </a:txBody>
                  <a:tcPr marT="45725" marB="45725" marR="91450" marL="91450"/>
                </a:tc>
                <a:tc>
                  <a:txBody>
                    <a:bodyPr/>
                    <a:lstStyle/>
                    <a:p>
                      <a:pPr indent="0" lvl="0" marL="0" marR="0" rtl="0" algn="l">
                        <a:spcBef>
                          <a:spcPts val="0"/>
                        </a:spcBef>
                        <a:spcAft>
                          <a:spcPts val="0"/>
                        </a:spcAft>
                        <a:buNone/>
                      </a:pPr>
                      <a:r>
                        <a:rPr lang="en-US" sz="1800"/>
                        <a:t>Wild Ass, wolf,</a:t>
                      </a:r>
                      <a:r>
                        <a:rPr lang="en-US" sz="1800"/>
                        <a:t> Chinkara</a:t>
                      </a:r>
                      <a:endParaRPr sz="1800"/>
                    </a:p>
                  </a:txBody>
                  <a:tcPr marT="45725" marB="45725" marR="91450" marL="91450"/>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632423"/>
              </a:buClr>
              <a:buSzPts val="4400"/>
              <a:buFont typeface="Calibri"/>
              <a:buNone/>
            </a:pPr>
            <a:r>
              <a:rPr lang="en-US">
                <a:solidFill>
                  <a:srgbClr val="632423"/>
                </a:solidFill>
              </a:rPr>
              <a:t>IN- SITU conservation</a:t>
            </a:r>
            <a:endParaRPr/>
          </a:p>
        </p:txBody>
      </p:sp>
      <p:sp>
        <p:nvSpPr>
          <p:cNvPr id="339" name="Google Shape;339;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Project tiger</a:t>
            </a:r>
            <a:endParaRPr/>
          </a:p>
          <a:p>
            <a:pPr indent="-342900" lvl="0" marL="342900" rtl="0" algn="l">
              <a:spcBef>
                <a:spcPts val="640"/>
              </a:spcBef>
              <a:spcAft>
                <a:spcPts val="0"/>
              </a:spcAft>
              <a:buClr>
                <a:schemeClr val="dk1"/>
              </a:buClr>
              <a:buSzPts val="3200"/>
              <a:buChar char="•"/>
            </a:pPr>
            <a:r>
              <a:rPr lang="en-US"/>
              <a:t>Gir Lion project</a:t>
            </a:r>
            <a:endParaRPr/>
          </a:p>
          <a:p>
            <a:pPr indent="-342900" lvl="0" marL="342900" rtl="0" algn="l">
              <a:spcBef>
                <a:spcPts val="640"/>
              </a:spcBef>
              <a:spcAft>
                <a:spcPts val="0"/>
              </a:spcAft>
              <a:buClr>
                <a:schemeClr val="dk1"/>
              </a:buClr>
              <a:buSzPts val="3200"/>
              <a:buChar char="•"/>
            </a:pPr>
            <a:r>
              <a:rPr lang="en-US"/>
              <a:t>Crocodile breeding project</a:t>
            </a:r>
            <a:endParaRPr/>
          </a:p>
          <a:p>
            <a:pPr indent="-342900" lvl="0" marL="342900" rtl="0" algn="l">
              <a:spcBef>
                <a:spcPts val="640"/>
              </a:spcBef>
              <a:spcAft>
                <a:spcPts val="0"/>
              </a:spcAft>
              <a:buClr>
                <a:schemeClr val="dk1"/>
              </a:buClr>
              <a:buSzPts val="3200"/>
              <a:buChar char="•"/>
            </a:pPr>
            <a:r>
              <a:rPr lang="en-US"/>
              <a:t>Project elephant</a:t>
            </a:r>
            <a:endParaRPr/>
          </a:p>
          <a:p>
            <a:pPr indent="-342900" lvl="0" marL="342900" rtl="0" algn="l">
              <a:spcBef>
                <a:spcPts val="640"/>
              </a:spcBef>
              <a:spcAft>
                <a:spcPts val="0"/>
              </a:spcAft>
              <a:buClr>
                <a:schemeClr val="dk1"/>
              </a:buClr>
              <a:buSzPts val="3200"/>
              <a:buChar char="•"/>
            </a:pPr>
            <a:r>
              <a:rPr lang="en-US"/>
              <a:t>Snow leopard project</a:t>
            </a:r>
            <a:endParaRPr/>
          </a:p>
          <a:p>
            <a:pPr indent="-342900" lvl="0" marL="342900" rtl="0" algn="l">
              <a:spcBef>
                <a:spcPts val="640"/>
              </a:spcBef>
              <a:spcAft>
                <a:spcPts val="0"/>
              </a:spcAft>
              <a:buClr>
                <a:schemeClr val="dk1"/>
              </a:buClr>
              <a:buSzPts val="3200"/>
              <a:buChar char="•"/>
            </a:pPr>
            <a:r>
              <a:rPr lang="en-US"/>
              <a:t>Gene sanctuary for Citrus and Pitcher plant at North east India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632423"/>
              </a:buClr>
              <a:buSzPts val="4400"/>
              <a:buFont typeface="Calibri"/>
              <a:buNone/>
            </a:pPr>
            <a:r>
              <a:rPr lang="en-US">
                <a:solidFill>
                  <a:srgbClr val="632423"/>
                </a:solidFill>
              </a:rPr>
              <a:t>EX-SITU conservation</a:t>
            </a:r>
            <a:endParaRPr/>
          </a:p>
        </p:txBody>
      </p:sp>
      <p:sp>
        <p:nvSpPr>
          <p:cNvPr id="345" name="Google Shape;345;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Last alternative to IN SITU conservation</a:t>
            </a:r>
            <a:endParaRPr/>
          </a:p>
          <a:p>
            <a:pPr indent="-342900" lvl="0" marL="342900" rtl="0" algn="l">
              <a:spcBef>
                <a:spcPts val="592"/>
              </a:spcBef>
              <a:spcAft>
                <a:spcPts val="0"/>
              </a:spcAft>
              <a:buClr>
                <a:schemeClr val="dk1"/>
              </a:buClr>
              <a:buSzPct val="100000"/>
              <a:buChar char="•"/>
            </a:pPr>
            <a:r>
              <a:rPr lang="en-US"/>
              <a:t>Mainly done for crop variety with the main objective of conserving the total genetic variability of crop species for future improvement or afforestation programs.</a:t>
            </a:r>
            <a:endParaRPr/>
          </a:p>
          <a:p>
            <a:pPr indent="-342900" lvl="0" marL="342900" rtl="0" algn="l">
              <a:spcBef>
                <a:spcPts val="592"/>
              </a:spcBef>
              <a:spcAft>
                <a:spcPts val="0"/>
              </a:spcAft>
              <a:buClr>
                <a:schemeClr val="dk1"/>
              </a:buClr>
              <a:buSzPct val="100000"/>
              <a:buChar char="•"/>
            </a:pPr>
            <a:r>
              <a:rPr lang="en-US"/>
              <a:t>Done through </a:t>
            </a:r>
            <a:endParaRPr/>
          </a:p>
          <a:p>
            <a:pPr indent="-285750" lvl="1" marL="742950" rtl="0" algn="l">
              <a:spcBef>
                <a:spcPts val="518"/>
              </a:spcBef>
              <a:spcAft>
                <a:spcPts val="0"/>
              </a:spcAft>
              <a:buClr>
                <a:schemeClr val="dk1"/>
              </a:buClr>
              <a:buSzPct val="100000"/>
              <a:buChar char="–"/>
            </a:pPr>
            <a:r>
              <a:rPr lang="en-US"/>
              <a:t>Gene pool/ gene bank (18)</a:t>
            </a:r>
            <a:endParaRPr/>
          </a:p>
          <a:p>
            <a:pPr indent="-285750" lvl="1" marL="742950" rtl="0" algn="l">
              <a:spcBef>
                <a:spcPts val="518"/>
              </a:spcBef>
              <a:spcAft>
                <a:spcPts val="0"/>
              </a:spcAft>
              <a:buClr>
                <a:schemeClr val="dk1"/>
              </a:buClr>
              <a:buSzPct val="100000"/>
              <a:buChar char="–"/>
            </a:pPr>
            <a:r>
              <a:rPr lang="en-US"/>
              <a:t>Seed bank </a:t>
            </a:r>
            <a:endParaRPr/>
          </a:p>
          <a:p>
            <a:pPr indent="-285750" lvl="1" marL="742950" rtl="0" algn="l">
              <a:spcBef>
                <a:spcPts val="518"/>
              </a:spcBef>
              <a:spcAft>
                <a:spcPts val="0"/>
              </a:spcAft>
              <a:buClr>
                <a:schemeClr val="dk1"/>
              </a:buClr>
              <a:buSzPct val="100000"/>
              <a:buChar char="–"/>
            </a:pPr>
            <a:r>
              <a:rPr lang="en-US"/>
              <a:t>Zoo </a:t>
            </a:r>
            <a:endParaRPr/>
          </a:p>
          <a:p>
            <a:pPr indent="-285750" lvl="1" marL="742950" rtl="0" algn="l">
              <a:spcBef>
                <a:spcPts val="518"/>
              </a:spcBef>
              <a:spcAft>
                <a:spcPts val="0"/>
              </a:spcAft>
              <a:buClr>
                <a:schemeClr val="dk1"/>
              </a:buClr>
              <a:buSzPct val="100000"/>
              <a:buChar char="–"/>
            </a:pPr>
            <a:r>
              <a:rPr lang="en-US"/>
              <a:t>Botanical garden</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81000" y="274638"/>
            <a:ext cx="8305800" cy="7159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2060"/>
              </a:buClr>
              <a:buSzPct val="100000"/>
              <a:buFont typeface="Calibri"/>
              <a:buNone/>
            </a:pPr>
            <a:r>
              <a:rPr lang="en-US">
                <a:solidFill>
                  <a:srgbClr val="002060"/>
                </a:solidFill>
              </a:rPr>
              <a:t>Zoological parks in India</a:t>
            </a:r>
            <a:endParaRPr>
              <a:solidFill>
                <a:srgbClr val="002060"/>
              </a:solidFill>
            </a:endParaRPr>
          </a:p>
        </p:txBody>
      </p:sp>
      <p:sp>
        <p:nvSpPr>
          <p:cNvPr id="351" name="Google Shape;351;p43"/>
          <p:cNvSpPr txBox="1"/>
          <p:nvPr>
            <p:ph idx="1" type="body"/>
          </p:nvPr>
        </p:nvSpPr>
        <p:spPr>
          <a:xfrm>
            <a:off x="457200" y="1295400"/>
            <a:ext cx="8305800" cy="52578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rgbClr val="002060"/>
              </a:buClr>
              <a:buSzPct val="100000"/>
              <a:buChar char="•"/>
            </a:pPr>
            <a:r>
              <a:rPr lang="en-US" u="sng">
                <a:solidFill>
                  <a:srgbClr val="002060"/>
                </a:solidFill>
                <a:hlinkClick r:id="rId3">
                  <a:extLst>
                    <a:ext uri="{A12FA001-AC4F-418D-AE19-62706E023703}">
                      <ahyp:hlinkClr val="tx"/>
                    </a:ext>
                  </a:extLst>
                </a:hlinkClick>
              </a:rPr>
              <a:t>National Zoological Park, Delhi</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4">
                  <a:extLst>
                    <a:ext uri="{A12FA001-AC4F-418D-AE19-62706E023703}">
                      <ahyp:hlinkClr val="tx"/>
                    </a:ext>
                  </a:extLst>
                </a:hlinkClick>
              </a:rPr>
              <a:t>Mysore Zoo, Mysore</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5">
                  <a:extLst>
                    <a:ext uri="{A12FA001-AC4F-418D-AE19-62706E023703}">
                      <ahyp:hlinkClr val="tx"/>
                    </a:ext>
                  </a:extLst>
                </a:hlinkClick>
              </a:rPr>
              <a:t> Rajiv Gandhi Zoological Park, Pune</a:t>
            </a:r>
            <a:endParaRPr u="sng">
              <a:solidFill>
                <a:srgbClr val="002060"/>
              </a:solidFill>
              <a:hlinkClick r:id="rId6">
                <a:extLst>
                  <a:ext uri="{A12FA001-AC4F-418D-AE19-62706E023703}">
                    <ahyp:hlinkClr val="tx"/>
                  </a:ext>
                </a:extLst>
              </a:hlinkClick>
            </a:endParaRPr>
          </a:p>
          <a:p>
            <a:pPr indent="-342900" lvl="0" marL="342900" rtl="0" algn="l">
              <a:spcBef>
                <a:spcPts val="400"/>
              </a:spcBef>
              <a:spcAft>
                <a:spcPts val="0"/>
              </a:spcAft>
              <a:buClr>
                <a:srgbClr val="002060"/>
              </a:buClr>
              <a:buSzPct val="100000"/>
              <a:buChar char="•"/>
            </a:pPr>
            <a:r>
              <a:rPr lang="en-US" u="sng">
                <a:solidFill>
                  <a:srgbClr val="002060"/>
                </a:solidFill>
                <a:hlinkClick r:id="rId7">
                  <a:extLst>
                    <a:ext uri="{A12FA001-AC4F-418D-AE19-62706E023703}">
                      <ahyp:hlinkClr val="tx"/>
                    </a:ext>
                  </a:extLst>
                </a:hlinkClick>
              </a:rPr>
              <a:t> Indira Gandhi Zoological Park, Visakhapatnam</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8">
                  <a:extLst>
                    <a:ext uri="{A12FA001-AC4F-418D-AE19-62706E023703}">
                      <ahyp:hlinkClr val="tx"/>
                    </a:ext>
                  </a:extLst>
                </a:hlinkClick>
              </a:rPr>
              <a:t>Nehru Zoological Park, Hyderabad</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9">
                  <a:extLst>
                    <a:ext uri="{A12FA001-AC4F-418D-AE19-62706E023703}">
                      <ahyp:hlinkClr val="tx"/>
                    </a:ext>
                  </a:extLst>
                </a:hlinkClick>
              </a:rPr>
              <a:t>Nandankanan Zoological Park, Bhubaneswar</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0">
                  <a:extLst>
                    <a:ext uri="{A12FA001-AC4F-418D-AE19-62706E023703}">
                      <ahyp:hlinkClr val="tx"/>
                    </a:ext>
                  </a:extLst>
                </a:hlinkClick>
              </a:rPr>
              <a:t>Arignar Anna Zoological Park, Chennai</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1">
                  <a:extLst>
                    <a:ext uri="{A12FA001-AC4F-418D-AE19-62706E023703}">
                      <ahyp:hlinkClr val="tx"/>
                    </a:ext>
                  </a:extLst>
                </a:hlinkClick>
              </a:rPr>
              <a:t>Padmaja Naidu Himalayan Zoological Park, Darjeeling</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2">
                  <a:extLst>
                    <a:ext uri="{A12FA001-AC4F-418D-AE19-62706E023703}">
                      <ahyp:hlinkClr val="tx"/>
                    </a:ext>
                  </a:extLst>
                </a:hlinkClick>
              </a:rPr>
              <a:t>Alipore Zoo, Kolkata</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3">
                  <a:extLst>
                    <a:ext uri="{A12FA001-AC4F-418D-AE19-62706E023703}">
                      <ahyp:hlinkClr val="tx"/>
                    </a:ext>
                  </a:extLst>
                </a:hlinkClick>
              </a:rPr>
              <a:t>Sakkarbaug Zoological Gardens, Junagadh</a:t>
            </a:r>
            <a:endParaRPr u="sng">
              <a:solidFill>
                <a:srgbClr val="002060"/>
              </a:solidFill>
              <a:hlinkClick r:id="rId14">
                <a:extLst>
                  <a:ext uri="{A12FA001-AC4F-418D-AE19-62706E023703}">
                    <ahyp:hlinkClr val="tx"/>
                  </a:ext>
                </a:extLst>
              </a:hlinkClick>
            </a:endParaRPr>
          </a:p>
          <a:p>
            <a:pPr indent="-342900" lvl="0" marL="342900" rtl="0" algn="l">
              <a:spcBef>
                <a:spcPts val="400"/>
              </a:spcBef>
              <a:spcAft>
                <a:spcPts val="0"/>
              </a:spcAft>
              <a:buClr>
                <a:srgbClr val="002060"/>
              </a:buClr>
              <a:buSzPct val="100000"/>
              <a:buChar char="•"/>
            </a:pPr>
            <a:r>
              <a:rPr lang="en-US" u="sng">
                <a:solidFill>
                  <a:srgbClr val="002060"/>
                </a:solidFill>
                <a:hlinkClick r:id="rId15">
                  <a:extLst>
                    <a:ext uri="{A12FA001-AC4F-418D-AE19-62706E023703}">
                      <ahyp:hlinkClr val="tx"/>
                    </a:ext>
                  </a:extLst>
                </a:hlinkClick>
              </a:rPr>
              <a:t>Chattbir Zoo, Chandigarh</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6">
                  <a:extLst>
                    <a:ext uri="{A12FA001-AC4F-418D-AE19-62706E023703}">
                      <ahyp:hlinkClr val="tx"/>
                    </a:ext>
                  </a:extLst>
                </a:hlinkClick>
              </a:rPr>
              <a:t>High Altitude Zoo, Nainital</a:t>
            </a:r>
            <a:endParaRPr u="sng">
              <a:solidFill>
                <a:srgbClr val="002060"/>
              </a:solidFill>
              <a:hlinkClick r:id="rId17">
                <a:extLst>
                  <a:ext uri="{A12FA001-AC4F-418D-AE19-62706E023703}">
                    <ahyp:hlinkClr val="tx"/>
                  </a:ext>
                </a:extLst>
              </a:hlinkClick>
            </a:endParaRPr>
          </a:p>
          <a:p>
            <a:pPr indent="-342900" lvl="0" marL="342900" rtl="0" algn="l">
              <a:spcBef>
                <a:spcPts val="400"/>
              </a:spcBef>
              <a:spcAft>
                <a:spcPts val="0"/>
              </a:spcAft>
              <a:buClr>
                <a:srgbClr val="002060"/>
              </a:buClr>
              <a:buSzPct val="100000"/>
              <a:buChar char="•"/>
            </a:pPr>
            <a:r>
              <a:rPr lang="en-US">
                <a:solidFill>
                  <a:srgbClr val="002060"/>
                </a:solidFill>
              </a:rPr>
              <a:t>Gopalpur Zoo, Himachal Pradesh</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8">
                  <a:extLst>
                    <a:ext uri="{A12FA001-AC4F-418D-AE19-62706E023703}">
                      <ahyp:hlinkClr val="tx"/>
                    </a:ext>
                  </a:extLst>
                </a:hlinkClick>
              </a:rPr>
              <a:t>Gulabh Bagh and Zoo, Udaipur</a:t>
            </a:r>
            <a:endParaRPr/>
          </a:p>
          <a:p>
            <a:pPr indent="-342900" lvl="0" marL="342900" rtl="0" algn="l">
              <a:spcBef>
                <a:spcPts val="400"/>
              </a:spcBef>
              <a:spcAft>
                <a:spcPts val="0"/>
              </a:spcAft>
              <a:buClr>
                <a:srgbClr val="002060"/>
              </a:buClr>
              <a:buSzPct val="100000"/>
              <a:buChar char="•"/>
            </a:pPr>
            <a:r>
              <a:rPr lang="en-US" u="sng">
                <a:solidFill>
                  <a:srgbClr val="002060"/>
                </a:solidFill>
                <a:hlinkClick r:id="rId19">
                  <a:extLst>
                    <a:ext uri="{A12FA001-AC4F-418D-AE19-62706E023703}">
                      <ahyp:hlinkClr val="tx"/>
                    </a:ext>
                  </a:extLst>
                </a:hlinkClick>
              </a:rPr>
              <a:t>Lucknow Zoo, Lucknow</a:t>
            </a:r>
            <a:endParaRPr u="sng">
              <a:solidFill>
                <a:srgbClr val="002060"/>
              </a:solidFill>
              <a:hlinkClick r:id="rId20">
                <a:extLst>
                  <a:ext uri="{A12FA001-AC4F-418D-AE19-62706E023703}">
                    <ahyp:hlinkClr val="tx"/>
                  </a:ext>
                </a:extLst>
              </a:hlinkClick>
            </a:endParaRPr>
          </a:p>
          <a:p>
            <a:pPr indent="-342900" lvl="0" marL="342900" rtl="0" algn="l">
              <a:spcBef>
                <a:spcPts val="400"/>
              </a:spcBef>
              <a:spcAft>
                <a:spcPts val="0"/>
              </a:spcAft>
              <a:buClr>
                <a:srgbClr val="002060"/>
              </a:buClr>
              <a:buSzPct val="100000"/>
              <a:buChar char="•"/>
            </a:pPr>
            <a:r>
              <a:rPr lang="en-US" u="sng">
                <a:solidFill>
                  <a:srgbClr val="002060"/>
                </a:solidFill>
                <a:hlinkClick r:id="rId21">
                  <a:extLst>
                    <a:ext uri="{A12FA001-AC4F-418D-AE19-62706E023703}">
                      <ahyp:hlinkClr val="tx"/>
                    </a:ext>
                  </a:extLst>
                </a:hlinkClick>
              </a:rPr>
              <a:t>Assam State Zoo cum Botanical Garden, Guwahati</a:t>
            </a:r>
            <a:endParaRPr u="sng">
              <a:solidFill>
                <a:srgbClr val="002060"/>
              </a:solidFill>
              <a:hlinkClick r:id="rId22">
                <a:extLst>
                  <a:ext uri="{A12FA001-AC4F-418D-AE19-62706E023703}">
                    <ahyp:hlinkClr val="tx"/>
                  </a:ext>
                </a:extLst>
              </a:hlinkClick>
            </a:endParaRPr>
          </a:p>
          <a:p>
            <a:pPr indent="-342900" lvl="0" marL="342900" rtl="0" algn="l">
              <a:spcBef>
                <a:spcPts val="400"/>
              </a:spcBef>
              <a:spcAft>
                <a:spcPts val="0"/>
              </a:spcAft>
              <a:buClr>
                <a:schemeClr val="dk1"/>
              </a:buClr>
              <a:buSzPct val="100000"/>
              <a:buChar char="•"/>
            </a:pPr>
            <a:r>
              <a:rPr lang="en-US" u="sng"/>
              <a:t>Thrissur Zoo, Thrissur</a:t>
            </a:r>
            <a:endParaRPr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2060"/>
              </a:buClr>
              <a:buSzPts val="4400"/>
              <a:buFont typeface="Calibri"/>
              <a:buNone/>
            </a:pPr>
            <a:r>
              <a:rPr lang="en-US">
                <a:solidFill>
                  <a:srgbClr val="002060"/>
                </a:solidFill>
              </a:rPr>
              <a:t>Botanical gardens in India</a:t>
            </a:r>
            <a:endParaRPr>
              <a:solidFill>
                <a:srgbClr val="002060"/>
              </a:solidFill>
            </a:endParaRPr>
          </a:p>
        </p:txBody>
      </p:sp>
      <p:sp>
        <p:nvSpPr>
          <p:cNvPr id="357" name="Google Shape;357;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FF0000"/>
              </a:buClr>
              <a:buSzPct val="100000"/>
              <a:buNone/>
            </a:pPr>
            <a:r>
              <a:rPr lang="en-US">
                <a:solidFill>
                  <a:srgbClr val="FF0000"/>
                </a:solidFill>
              </a:rPr>
              <a:t>First in India- Pt. Jawaharlal Nehru Van Udyan</a:t>
            </a:r>
            <a:endParaRPr/>
          </a:p>
          <a:p>
            <a:pPr indent="-514350" lvl="0" marL="514350" rtl="0" algn="l">
              <a:spcBef>
                <a:spcPts val="544"/>
              </a:spcBef>
              <a:spcAft>
                <a:spcPts val="0"/>
              </a:spcAft>
              <a:buClr>
                <a:schemeClr val="dk1"/>
              </a:buClr>
              <a:buSzPct val="100000"/>
              <a:buFont typeface="Calibri"/>
              <a:buAutoNum type="arabicPeriod"/>
            </a:pPr>
            <a:r>
              <a:rPr lang="en-US"/>
              <a:t>Lalbagh Botanical Gardens, Bangalore</a:t>
            </a:r>
            <a:endParaRPr/>
          </a:p>
          <a:p>
            <a:pPr indent="-514350" lvl="0" marL="514350" rtl="0" algn="l">
              <a:spcBef>
                <a:spcPts val="544"/>
              </a:spcBef>
              <a:spcAft>
                <a:spcPts val="0"/>
              </a:spcAft>
              <a:buClr>
                <a:schemeClr val="dk1"/>
              </a:buClr>
              <a:buSzPct val="100000"/>
              <a:buFont typeface="Calibri"/>
              <a:buAutoNum type="arabicPeriod"/>
            </a:pPr>
            <a:r>
              <a:rPr lang="en-US"/>
              <a:t>Government Botanical Gardens, Ooty</a:t>
            </a:r>
            <a:endParaRPr/>
          </a:p>
          <a:p>
            <a:pPr indent="-514350" lvl="0" marL="514350" rtl="0" algn="l">
              <a:spcBef>
                <a:spcPts val="544"/>
              </a:spcBef>
              <a:spcAft>
                <a:spcPts val="0"/>
              </a:spcAft>
              <a:buClr>
                <a:schemeClr val="dk1"/>
              </a:buClr>
              <a:buSzPct val="100000"/>
              <a:buFont typeface="Calibri"/>
              <a:buAutoNum type="arabicPeriod"/>
            </a:pPr>
            <a:r>
              <a:rPr lang="en-US"/>
              <a:t>TNAU Botanical Garden, Coimbatore</a:t>
            </a:r>
            <a:endParaRPr/>
          </a:p>
          <a:p>
            <a:pPr indent="-514350" lvl="0" marL="514350" rtl="0" algn="l">
              <a:spcBef>
                <a:spcPts val="544"/>
              </a:spcBef>
              <a:spcAft>
                <a:spcPts val="0"/>
              </a:spcAft>
              <a:buClr>
                <a:schemeClr val="dk1"/>
              </a:buClr>
              <a:buSzPct val="100000"/>
              <a:buFont typeface="Calibri"/>
              <a:buAutoNum type="arabicPeriod"/>
            </a:pPr>
            <a:r>
              <a:rPr lang="en-US"/>
              <a:t>The Acharya Jagadish Chandra Bose Indian Botanic Garden, Kolkata</a:t>
            </a:r>
            <a:endParaRPr/>
          </a:p>
          <a:p>
            <a:pPr indent="-514350" lvl="0" marL="514350" rtl="0" algn="l">
              <a:spcBef>
                <a:spcPts val="544"/>
              </a:spcBef>
              <a:spcAft>
                <a:spcPts val="0"/>
              </a:spcAft>
              <a:buClr>
                <a:schemeClr val="dk1"/>
              </a:buClr>
              <a:buSzPct val="100000"/>
              <a:buFont typeface="Calibri"/>
              <a:buAutoNum type="arabicPeriod"/>
            </a:pPr>
            <a:r>
              <a:rPr lang="en-US"/>
              <a:t>The Agri Horticulture Society of India, Alipore, Kolkata</a:t>
            </a:r>
            <a:endParaRPr/>
          </a:p>
          <a:p>
            <a:pPr indent="-514350" lvl="0" marL="514350" rtl="0" algn="l">
              <a:spcBef>
                <a:spcPts val="544"/>
              </a:spcBef>
              <a:spcAft>
                <a:spcPts val="0"/>
              </a:spcAft>
              <a:buClr>
                <a:schemeClr val="dk1"/>
              </a:buClr>
              <a:buSzPct val="100000"/>
              <a:buFont typeface="Calibri"/>
              <a:buAutoNum type="arabicPeriod"/>
            </a:pPr>
            <a:r>
              <a:rPr lang="en-US"/>
              <a:t>Lloyd’s Botanical Garden, Darjeeling</a:t>
            </a:r>
            <a:endParaRPr/>
          </a:p>
          <a:p>
            <a:pPr indent="-514350" lvl="0" marL="514350" rtl="0" algn="l">
              <a:spcBef>
                <a:spcPts val="544"/>
              </a:spcBef>
              <a:spcAft>
                <a:spcPts val="0"/>
              </a:spcAft>
              <a:buClr>
                <a:schemeClr val="dk1"/>
              </a:buClr>
              <a:buSzPct val="100000"/>
              <a:buFont typeface="Calibri"/>
              <a:buAutoNum type="arabicPeriod"/>
            </a:pPr>
            <a:r>
              <a:rPr lang="en-US"/>
              <a:t>National Botanical Research Institute (NBRI), Lucknow</a:t>
            </a:r>
            <a:endParaRPr/>
          </a:p>
          <a:p>
            <a:pPr indent="-514350" lvl="0" marL="514350" rtl="0" algn="l">
              <a:spcBef>
                <a:spcPts val="544"/>
              </a:spcBef>
              <a:spcAft>
                <a:spcPts val="0"/>
              </a:spcAft>
              <a:buClr>
                <a:schemeClr val="dk1"/>
              </a:buClr>
              <a:buSzPct val="100000"/>
              <a:buFont typeface="Calibri"/>
              <a:buAutoNum type="arabicPeriod"/>
            </a:pPr>
            <a:r>
              <a:rPr lang="en-US"/>
              <a:t>Botanical Garden of Forest Research Institute (FRI), Dehradun</a:t>
            </a:r>
            <a:endParaRPr/>
          </a:p>
          <a:p>
            <a:pPr indent="-342900" lvl="0" marL="342900" rtl="0" algn="l">
              <a:spcBef>
                <a:spcPts val="544"/>
              </a:spcBef>
              <a:spcAft>
                <a:spcPts val="0"/>
              </a:spcAft>
              <a:buClr>
                <a:schemeClr val="dk1"/>
              </a:buClr>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Calibri"/>
              <a:buNone/>
            </a:pPr>
            <a:r>
              <a:rPr lang="en-US">
                <a:solidFill>
                  <a:srgbClr val="E36C09"/>
                </a:solidFill>
              </a:rPr>
              <a:t>Values of biodiversity</a:t>
            </a:r>
            <a:endParaRPr>
              <a:solidFill>
                <a:srgbClr val="E36C09"/>
              </a:solidFill>
            </a:endParaRPr>
          </a:p>
        </p:txBody>
      </p:sp>
      <p:sp>
        <p:nvSpPr>
          <p:cNvPr id="113" name="Google Shape;113;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spcBef>
                <a:spcPts val="0"/>
              </a:spcBef>
              <a:spcAft>
                <a:spcPts val="0"/>
              </a:spcAft>
              <a:buClr>
                <a:schemeClr val="dk1"/>
              </a:buClr>
              <a:buSzPct val="100000"/>
              <a:buNone/>
            </a:pPr>
            <a:r>
              <a:rPr lang="en-US"/>
              <a:t>It is nothing but importance of biodiversity</a:t>
            </a:r>
            <a:endParaRPr/>
          </a:p>
          <a:p>
            <a:pPr indent="-514350" lvl="0" marL="514350" rtl="0" algn="l">
              <a:spcBef>
                <a:spcPts val="592"/>
              </a:spcBef>
              <a:spcAft>
                <a:spcPts val="0"/>
              </a:spcAft>
              <a:buClr>
                <a:srgbClr val="FF0000"/>
              </a:buClr>
              <a:buSzPct val="100000"/>
              <a:buFont typeface="Calibri"/>
              <a:buAutoNum type="arabicPeriod"/>
            </a:pPr>
            <a:r>
              <a:rPr lang="en-US">
                <a:solidFill>
                  <a:srgbClr val="FF0000"/>
                </a:solidFill>
              </a:rPr>
              <a:t>Consumptive value</a:t>
            </a:r>
            <a:endParaRPr/>
          </a:p>
          <a:p>
            <a:pPr indent="-514350" lvl="1" marL="914400" rtl="0" algn="l">
              <a:spcBef>
                <a:spcPts val="518"/>
              </a:spcBef>
              <a:spcAft>
                <a:spcPts val="0"/>
              </a:spcAft>
              <a:buClr>
                <a:srgbClr val="002060"/>
              </a:buClr>
              <a:buSzPct val="100000"/>
              <a:buFont typeface="Calibri"/>
              <a:buAutoNum type="arabicPeriod"/>
            </a:pPr>
            <a:r>
              <a:rPr lang="en-US">
                <a:solidFill>
                  <a:srgbClr val="002060"/>
                </a:solidFill>
              </a:rPr>
              <a:t>Food, fodder</a:t>
            </a:r>
            <a:r>
              <a:rPr lang="en-US"/>
              <a:t>: 80000 edible plant species are found to be wild.</a:t>
            </a:r>
            <a:endParaRPr/>
          </a:p>
          <a:p>
            <a:pPr indent="-514350" lvl="1" marL="914400" rtl="0" algn="l">
              <a:spcBef>
                <a:spcPts val="518"/>
              </a:spcBef>
              <a:spcAft>
                <a:spcPts val="0"/>
              </a:spcAft>
              <a:buClr>
                <a:srgbClr val="002060"/>
              </a:buClr>
              <a:buSzPct val="100000"/>
              <a:buFont typeface="Calibri"/>
              <a:buAutoNum type="arabicPeriod"/>
            </a:pPr>
            <a:r>
              <a:rPr lang="en-US">
                <a:solidFill>
                  <a:srgbClr val="002060"/>
                </a:solidFill>
              </a:rPr>
              <a:t>Drug and medicine: </a:t>
            </a:r>
            <a:endParaRPr/>
          </a:p>
          <a:p>
            <a:pPr indent="-514350" lvl="2" marL="1314450" rtl="0" algn="l">
              <a:spcBef>
                <a:spcPts val="444"/>
              </a:spcBef>
              <a:spcAft>
                <a:spcPts val="0"/>
              </a:spcAft>
              <a:buClr>
                <a:schemeClr val="dk1"/>
              </a:buClr>
              <a:buSzPct val="100000"/>
              <a:buNone/>
            </a:pPr>
            <a:r>
              <a:rPr lang="en-US"/>
              <a:t>Penicillin obtained from Penicillium fungus  used as antibiotic</a:t>
            </a:r>
            <a:endParaRPr/>
          </a:p>
          <a:p>
            <a:pPr indent="-514350" lvl="2" marL="1314450" rtl="0" algn="l">
              <a:spcBef>
                <a:spcPts val="444"/>
              </a:spcBef>
              <a:spcAft>
                <a:spcPts val="0"/>
              </a:spcAft>
              <a:buClr>
                <a:schemeClr val="dk1"/>
              </a:buClr>
              <a:buSzPct val="100000"/>
              <a:buNone/>
            </a:pPr>
            <a:r>
              <a:rPr lang="en-US"/>
              <a:t>Tetracycline obtained from bacterium used as antibiotic</a:t>
            </a:r>
            <a:endParaRPr/>
          </a:p>
          <a:p>
            <a:pPr indent="-514350" lvl="2" marL="1314450" rtl="0" algn="l">
              <a:spcBef>
                <a:spcPts val="444"/>
              </a:spcBef>
              <a:spcAft>
                <a:spcPts val="0"/>
              </a:spcAft>
              <a:buClr>
                <a:schemeClr val="dk1"/>
              </a:buClr>
              <a:buSzPct val="100000"/>
              <a:buNone/>
            </a:pPr>
            <a:r>
              <a:rPr lang="en-US"/>
              <a:t>Quinine obtained from Cinchona tree used to cure malaria</a:t>
            </a:r>
            <a:endParaRPr/>
          </a:p>
          <a:p>
            <a:pPr indent="-514350" lvl="2" marL="1314450" rtl="0" algn="l">
              <a:spcBef>
                <a:spcPts val="444"/>
              </a:spcBef>
              <a:spcAft>
                <a:spcPts val="0"/>
              </a:spcAft>
              <a:buClr>
                <a:schemeClr val="dk1"/>
              </a:buClr>
              <a:buSzPct val="100000"/>
              <a:buNone/>
            </a:pPr>
            <a:r>
              <a:rPr lang="en-US"/>
              <a:t>Digitalin obtained from Digitalis- used to cure heart ailments</a:t>
            </a:r>
            <a:endParaRPr/>
          </a:p>
          <a:p>
            <a:pPr indent="-514350" lvl="1" marL="914400" rtl="0" algn="l">
              <a:spcBef>
                <a:spcPts val="518"/>
              </a:spcBef>
              <a:spcAft>
                <a:spcPts val="0"/>
              </a:spcAft>
              <a:buClr>
                <a:srgbClr val="002060"/>
              </a:buClr>
              <a:buSzPct val="100000"/>
              <a:buFont typeface="Calibri"/>
              <a:buAutoNum type="arabicPeriod"/>
            </a:pPr>
            <a:r>
              <a:rPr lang="en-US">
                <a:solidFill>
                  <a:srgbClr val="002060"/>
                </a:solidFill>
              </a:rPr>
              <a:t>Fuel:  </a:t>
            </a:r>
            <a:r>
              <a:rPr lang="en-US"/>
              <a:t>Fossil fuels are resultant of fossilization of previous biodiversities.</a:t>
            </a:r>
            <a:endParaRPr/>
          </a:p>
          <a:p>
            <a:pPr indent="-514350" lvl="1" marL="914400" rtl="0" algn="l">
              <a:spcBef>
                <a:spcPts val="518"/>
              </a:spcBef>
              <a:spcAft>
                <a:spcPts val="0"/>
              </a:spcAft>
              <a:buClr>
                <a:srgbClr val="002060"/>
              </a:buClr>
              <a:buSzPct val="100000"/>
              <a:buNone/>
            </a:pPr>
            <a:r>
              <a:rPr lang="en-US">
                <a:solidFill>
                  <a:srgbClr val="002060"/>
                </a:solidFill>
              </a:rPr>
              <a:t>	</a:t>
            </a:r>
            <a:r>
              <a:rPr lang="en-US" sz="2400"/>
              <a:t>Coal, petroleum, natural gas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Calibri"/>
              <a:buNone/>
            </a:pPr>
            <a:r>
              <a:rPr lang="en-US">
                <a:solidFill>
                  <a:srgbClr val="E36C09"/>
                </a:solidFill>
              </a:rPr>
              <a:t>Values of biodiversity</a:t>
            </a:r>
            <a:endParaRPr/>
          </a:p>
        </p:txBody>
      </p:sp>
      <p:sp>
        <p:nvSpPr>
          <p:cNvPr id="119" name="Google Shape;119;p6"/>
          <p:cNvSpPr txBox="1"/>
          <p:nvPr>
            <p:ph idx="1" type="body"/>
          </p:nvPr>
        </p:nvSpPr>
        <p:spPr>
          <a:xfrm>
            <a:off x="457200" y="1600200"/>
            <a:ext cx="8382000" cy="5257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C00000"/>
              </a:buClr>
              <a:buSzPct val="100000"/>
              <a:buNone/>
            </a:pPr>
            <a:r>
              <a:rPr lang="en-US">
                <a:solidFill>
                  <a:srgbClr val="C00000"/>
                </a:solidFill>
              </a:rPr>
              <a:t>2. </a:t>
            </a:r>
            <a:r>
              <a:rPr lang="en-US" sz="3800">
                <a:solidFill>
                  <a:srgbClr val="C00000"/>
                </a:solidFill>
              </a:rPr>
              <a:t>Productive value: </a:t>
            </a:r>
            <a:r>
              <a:rPr lang="en-US" sz="3800"/>
              <a:t>Commercially valuable products sold in market</a:t>
            </a:r>
            <a:endParaRPr/>
          </a:p>
          <a:p>
            <a:pPr indent="-342900" lvl="0" marL="342900" rtl="0" algn="l">
              <a:spcBef>
                <a:spcPts val="646"/>
              </a:spcBef>
              <a:spcAft>
                <a:spcPts val="0"/>
              </a:spcAft>
              <a:buClr>
                <a:schemeClr val="dk1"/>
              </a:buClr>
              <a:buSzPct val="100000"/>
              <a:buNone/>
            </a:pPr>
            <a:r>
              <a:rPr lang="en-US"/>
              <a:t>	</a:t>
            </a:r>
            <a:r>
              <a:rPr lang="en-US" sz="3800"/>
              <a:t>Textile industry- cotton</a:t>
            </a:r>
            <a:endParaRPr/>
          </a:p>
          <a:p>
            <a:pPr indent="-342900" lvl="0" marL="342900" rtl="0" algn="l">
              <a:spcBef>
                <a:spcPts val="646"/>
              </a:spcBef>
              <a:spcAft>
                <a:spcPts val="0"/>
              </a:spcAft>
              <a:buClr>
                <a:schemeClr val="dk1"/>
              </a:buClr>
              <a:buSzPct val="100000"/>
              <a:buNone/>
            </a:pPr>
            <a:r>
              <a:rPr lang="en-US" sz="3800"/>
              <a:t>	silk industry obtains silk from silk warm </a:t>
            </a:r>
            <a:endParaRPr/>
          </a:p>
          <a:p>
            <a:pPr indent="-342900" lvl="0" marL="342900" rtl="0" algn="l">
              <a:spcBef>
                <a:spcPts val="646"/>
              </a:spcBef>
              <a:spcAft>
                <a:spcPts val="0"/>
              </a:spcAft>
              <a:buClr>
                <a:schemeClr val="dk1"/>
              </a:buClr>
              <a:buSzPct val="100000"/>
              <a:buNone/>
            </a:pPr>
            <a:r>
              <a:rPr lang="en-US" sz="3800"/>
              <a:t>	Paper and pulp industry, furniture making industry, railway sleeper industry uses timber</a:t>
            </a:r>
            <a:endParaRPr/>
          </a:p>
          <a:p>
            <a:pPr indent="-342900" lvl="0" marL="342900" rtl="0" algn="l">
              <a:spcBef>
                <a:spcPts val="646"/>
              </a:spcBef>
              <a:spcAft>
                <a:spcPts val="0"/>
              </a:spcAft>
              <a:buClr>
                <a:schemeClr val="dk1"/>
              </a:buClr>
              <a:buSzPct val="100000"/>
              <a:buNone/>
            </a:pPr>
            <a:r>
              <a:rPr lang="en-US" sz="3800"/>
              <a:t>	musk from Musk deer</a:t>
            </a:r>
            <a:endParaRPr/>
          </a:p>
          <a:p>
            <a:pPr indent="-342900" lvl="0" marL="342900" rtl="0" algn="l">
              <a:spcBef>
                <a:spcPts val="646"/>
              </a:spcBef>
              <a:spcAft>
                <a:spcPts val="0"/>
              </a:spcAft>
              <a:buClr>
                <a:schemeClr val="dk1"/>
              </a:buClr>
              <a:buSzPct val="100000"/>
              <a:buNone/>
            </a:pPr>
            <a:r>
              <a:rPr lang="en-US" sz="3800"/>
              <a:t>	Tusk from tusker elephant</a:t>
            </a:r>
            <a:endParaRPr/>
          </a:p>
          <a:p>
            <a:pPr indent="-342900" lvl="0" marL="342900" rtl="0" algn="l">
              <a:spcBef>
                <a:spcPts val="646"/>
              </a:spcBef>
              <a:spcAft>
                <a:spcPts val="0"/>
              </a:spcAft>
              <a:buClr>
                <a:schemeClr val="dk1"/>
              </a:buClr>
              <a:buSzPct val="100000"/>
              <a:buNone/>
            </a:pPr>
            <a:r>
              <a:rPr lang="en-US" sz="3800"/>
              <a:t>	Fur of many animals</a:t>
            </a:r>
            <a:endParaRPr/>
          </a:p>
          <a:p>
            <a:pPr indent="-342900" lvl="0" marL="342900" rtl="0" algn="l">
              <a:spcBef>
                <a:spcPts val="646"/>
              </a:spcBef>
              <a:spcAft>
                <a:spcPts val="0"/>
              </a:spcAft>
              <a:buClr>
                <a:schemeClr val="dk1"/>
              </a:buClr>
              <a:buSzPct val="100000"/>
              <a:buNone/>
            </a:pPr>
            <a:r>
              <a:rPr lang="en-US" sz="3800"/>
              <a:t>	</a:t>
            </a:r>
            <a:endParaRPr/>
          </a:p>
          <a:p>
            <a:pPr indent="-342900" lvl="0" marL="342900" rtl="0" algn="l">
              <a:spcBef>
                <a:spcPts val="544"/>
              </a:spcBef>
              <a:spcAft>
                <a:spcPts val="0"/>
              </a:spcAft>
              <a:buClr>
                <a:srgbClr val="C00000"/>
              </a:buClr>
              <a:buSzPct val="100000"/>
              <a:buNone/>
            </a:pPr>
            <a:r>
              <a:rPr lang="en-US">
                <a:solidFill>
                  <a:srgbClr val="C00000"/>
                </a:solidFill>
              </a:rPr>
              <a:t>	</a:t>
            </a:r>
            <a:endParaRPr>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Calibri"/>
              <a:buNone/>
            </a:pPr>
            <a:r>
              <a:rPr lang="en-US">
                <a:solidFill>
                  <a:srgbClr val="E36C09"/>
                </a:solidFill>
              </a:rPr>
              <a:t>Values of biodiversity</a:t>
            </a:r>
            <a:endParaRPr/>
          </a:p>
        </p:txBody>
      </p:sp>
      <p:sp>
        <p:nvSpPr>
          <p:cNvPr id="125" name="Google Shape;125;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C00000"/>
              </a:buClr>
              <a:buSzPts val="3200"/>
              <a:buNone/>
            </a:pPr>
            <a:r>
              <a:rPr lang="en-US">
                <a:solidFill>
                  <a:srgbClr val="C00000"/>
                </a:solidFill>
              </a:rPr>
              <a:t>3. Social value:  </a:t>
            </a:r>
            <a:endParaRPr/>
          </a:p>
          <a:p>
            <a:pPr indent="-342900" lvl="0" marL="342900" rtl="0" algn="l">
              <a:spcBef>
                <a:spcPts val="640"/>
              </a:spcBef>
              <a:spcAft>
                <a:spcPts val="0"/>
              </a:spcAft>
              <a:buClr>
                <a:schemeClr val="dk1"/>
              </a:buClr>
              <a:buSzPts val="3200"/>
              <a:buChar char="•"/>
            </a:pPr>
            <a:r>
              <a:rPr lang="en-US"/>
              <a:t>Most significant value of biodiversity. We  use many plants in our daily life for worshiping . </a:t>
            </a:r>
            <a:endParaRPr/>
          </a:p>
          <a:p>
            <a:pPr indent="-342900" lvl="0" marL="342900" rtl="0" algn="l">
              <a:spcBef>
                <a:spcPts val="640"/>
              </a:spcBef>
              <a:spcAft>
                <a:spcPts val="0"/>
              </a:spcAft>
              <a:buClr>
                <a:schemeClr val="dk1"/>
              </a:buClr>
              <a:buSzPts val="3200"/>
              <a:buChar char="•"/>
            </a:pPr>
            <a:r>
              <a:rPr lang="en-US"/>
              <a:t>Tribal people closely linked with forest. Their social life, songs, dances are closely oven around the wild life.</a:t>
            </a:r>
            <a:endParaRPr/>
          </a:p>
          <a:p>
            <a:pPr indent="-342900" lvl="0" marL="342900" rtl="0" algn="l">
              <a:spcBef>
                <a:spcPts val="640"/>
              </a:spcBef>
              <a:spcAft>
                <a:spcPts val="0"/>
              </a:spcAft>
              <a:buClr>
                <a:schemeClr val="dk1"/>
              </a:buClr>
              <a:buSzPts val="3200"/>
              <a:buChar char="•"/>
            </a:pPr>
            <a:r>
              <a:rPr lang="en-US"/>
              <a:t>Festivals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Calibri"/>
              <a:buNone/>
            </a:pPr>
            <a:r>
              <a:rPr lang="en-US">
                <a:solidFill>
                  <a:srgbClr val="E36C09"/>
                </a:solidFill>
              </a:rPr>
              <a:t>Values of biodiversity</a:t>
            </a:r>
            <a:endParaRPr/>
          </a:p>
        </p:txBody>
      </p:sp>
      <p:sp>
        <p:nvSpPr>
          <p:cNvPr id="131" name="Google Shape;13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514350" lvl="0" marL="514350" rtl="0" algn="l">
              <a:spcBef>
                <a:spcPts val="0"/>
              </a:spcBef>
              <a:spcAft>
                <a:spcPts val="0"/>
              </a:spcAft>
              <a:buClr>
                <a:srgbClr val="C00000"/>
              </a:buClr>
              <a:buSzPct val="100000"/>
              <a:buAutoNum type="arabicPeriod" startAt="4"/>
            </a:pPr>
            <a:r>
              <a:rPr lang="en-US">
                <a:solidFill>
                  <a:srgbClr val="C00000"/>
                </a:solidFill>
              </a:rPr>
              <a:t>Ethical value: </a:t>
            </a:r>
            <a:r>
              <a:rPr lang="en-US"/>
              <a:t>Its our moral responsibility to protect our mother earth.</a:t>
            </a:r>
            <a:endParaRPr/>
          </a:p>
          <a:p>
            <a:pPr indent="-514350" lvl="1" marL="914400" rtl="0" algn="l">
              <a:spcBef>
                <a:spcPts val="518"/>
              </a:spcBef>
              <a:spcAft>
                <a:spcPts val="0"/>
              </a:spcAft>
              <a:buClr>
                <a:schemeClr val="dk1"/>
              </a:buClr>
              <a:buSzPct val="100000"/>
              <a:buNone/>
            </a:pPr>
            <a:r>
              <a:rPr lang="en-US"/>
              <a:t>eg. Live and let live</a:t>
            </a:r>
            <a:endParaRPr/>
          </a:p>
          <a:p>
            <a:pPr indent="-514350" lvl="0" marL="514350" rtl="0" algn="l">
              <a:spcBef>
                <a:spcPts val="592"/>
              </a:spcBef>
              <a:spcAft>
                <a:spcPts val="0"/>
              </a:spcAft>
              <a:buClr>
                <a:srgbClr val="C00000"/>
              </a:buClr>
              <a:buSzPct val="100000"/>
              <a:buNone/>
            </a:pPr>
            <a:r>
              <a:rPr lang="en-US">
                <a:solidFill>
                  <a:srgbClr val="C00000"/>
                </a:solidFill>
              </a:rPr>
              <a:t>5. Aesthetic value:  </a:t>
            </a:r>
            <a:r>
              <a:rPr lang="en-US"/>
              <a:t>Appreciation of beauty of nature</a:t>
            </a:r>
            <a:endParaRPr/>
          </a:p>
          <a:p>
            <a:pPr indent="-514350" lvl="0" marL="514350" rtl="0" algn="l">
              <a:spcBef>
                <a:spcPts val="592"/>
              </a:spcBef>
              <a:spcAft>
                <a:spcPts val="0"/>
              </a:spcAft>
              <a:buClr>
                <a:schemeClr val="dk1"/>
              </a:buClr>
              <a:buSzPct val="100000"/>
              <a:buNone/>
            </a:pPr>
            <a:r>
              <a:rPr lang="en-US"/>
              <a:t>	eg. Ecotourism, bird watching, jungle safari, pet keeping, gardening</a:t>
            </a:r>
            <a:endParaRPr/>
          </a:p>
          <a:p>
            <a:pPr indent="-514350" lvl="0" marL="514350" rtl="0" algn="l">
              <a:spcBef>
                <a:spcPts val="592"/>
              </a:spcBef>
              <a:spcAft>
                <a:spcPts val="0"/>
              </a:spcAft>
              <a:buClr>
                <a:srgbClr val="C00000"/>
              </a:buClr>
              <a:buSzPct val="100000"/>
              <a:buNone/>
            </a:pPr>
            <a:r>
              <a:rPr lang="en-US">
                <a:solidFill>
                  <a:srgbClr val="C00000"/>
                </a:solidFill>
              </a:rPr>
              <a:t>6. Option value:  </a:t>
            </a:r>
            <a:r>
              <a:rPr lang="en-US"/>
              <a:t>Research related to biodiversity to invent new species which are still unknown.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C00000"/>
              </a:buClr>
              <a:buSzPts val="4400"/>
              <a:buFont typeface="Calibri"/>
              <a:buNone/>
            </a:pPr>
            <a:r>
              <a:rPr lang="en-US">
                <a:solidFill>
                  <a:srgbClr val="C00000"/>
                </a:solidFill>
              </a:rPr>
              <a:t>Categories of species</a:t>
            </a:r>
            <a:endParaRPr>
              <a:solidFill>
                <a:srgbClr val="C00000"/>
              </a:solidFill>
            </a:endParaRPr>
          </a:p>
        </p:txBody>
      </p:sp>
      <p:sp>
        <p:nvSpPr>
          <p:cNvPr id="137" name="Google Shape;137;p9"/>
          <p:cNvSpPr txBox="1"/>
          <p:nvPr>
            <p:ph idx="1" type="body"/>
          </p:nvPr>
        </p:nvSpPr>
        <p:spPr>
          <a:xfrm>
            <a:off x="457200" y="1600200"/>
            <a:ext cx="8305800" cy="4953000"/>
          </a:xfrm>
          <a:prstGeom prst="rect">
            <a:avLst/>
          </a:prstGeom>
          <a:noFill/>
          <a:ln>
            <a:noFill/>
          </a:ln>
        </p:spPr>
        <p:txBody>
          <a:bodyPr anchorCtr="0" anchor="t" bIns="45700" lIns="91425" spcFirstLastPara="1" rIns="91425" wrap="square" tIns="45700">
            <a:normAutofit fontScale="70000" lnSpcReduction="20000"/>
          </a:bodyPr>
          <a:lstStyle/>
          <a:p>
            <a:pPr indent="-514350" lvl="0" marL="514350" rtl="0" algn="l">
              <a:spcBef>
                <a:spcPts val="0"/>
              </a:spcBef>
              <a:spcAft>
                <a:spcPts val="0"/>
              </a:spcAft>
              <a:buClr>
                <a:srgbClr val="002060"/>
              </a:buClr>
              <a:buSzPct val="100000"/>
              <a:buFont typeface="Calibri"/>
              <a:buAutoNum type="arabicPeriod"/>
            </a:pPr>
            <a:r>
              <a:rPr b="1" lang="en-US">
                <a:solidFill>
                  <a:srgbClr val="002060"/>
                </a:solidFill>
              </a:rPr>
              <a:t>Endemic species</a:t>
            </a:r>
            <a:endParaRPr/>
          </a:p>
          <a:p>
            <a:pPr indent="-514350" lvl="1" marL="914400" rtl="0" algn="l">
              <a:spcBef>
                <a:spcPts val="392"/>
              </a:spcBef>
              <a:spcAft>
                <a:spcPts val="0"/>
              </a:spcAft>
              <a:buClr>
                <a:schemeClr val="dk1"/>
              </a:buClr>
              <a:buSzPct val="100000"/>
              <a:buNone/>
            </a:pPr>
            <a:r>
              <a:rPr lang="en-US"/>
              <a:t>eg., Indian Gaur, Malabar  Giant  squirrel, great Indian horn bill</a:t>
            </a:r>
            <a:endParaRPr/>
          </a:p>
          <a:p>
            <a:pPr indent="-514350" lvl="0" marL="514350" rtl="0" algn="l">
              <a:spcBef>
                <a:spcPts val="448"/>
              </a:spcBef>
              <a:spcAft>
                <a:spcPts val="0"/>
              </a:spcAft>
              <a:buClr>
                <a:srgbClr val="002060"/>
              </a:buClr>
              <a:buSzPct val="100000"/>
              <a:buFont typeface="Calibri"/>
              <a:buAutoNum type="arabicPeriod"/>
            </a:pPr>
            <a:r>
              <a:rPr b="1" lang="en-US">
                <a:solidFill>
                  <a:srgbClr val="002060"/>
                </a:solidFill>
              </a:rPr>
              <a:t>Exotic species</a:t>
            </a:r>
            <a:endParaRPr/>
          </a:p>
          <a:p>
            <a:pPr indent="-514350" lvl="1" marL="914400" rtl="0" algn="l">
              <a:spcBef>
                <a:spcPts val="392"/>
              </a:spcBef>
              <a:spcAft>
                <a:spcPts val="0"/>
              </a:spcAft>
              <a:buClr>
                <a:schemeClr val="dk1"/>
              </a:buClr>
              <a:buSzPct val="100000"/>
              <a:buNone/>
            </a:pPr>
            <a:r>
              <a:rPr lang="en-US"/>
              <a:t>eg. One horned Rhino, Asiatic lion, snow leopard, Nilgiri  tahr</a:t>
            </a:r>
            <a:endParaRPr/>
          </a:p>
          <a:p>
            <a:pPr indent="-514350" lvl="0" marL="514350" rtl="0" algn="l">
              <a:spcBef>
                <a:spcPts val="448"/>
              </a:spcBef>
              <a:spcAft>
                <a:spcPts val="0"/>
              </a:spcAft>
              <a:buClr>
                <a:srgbClr val="002060"/>
              </a:buClr>
              <a:buSzPct val="100000"/>
              <a:buFont typeface="Calibri"/>
              <a:buAutoNum type="arabicPeriod"/>
            </a:pPr>
            <a:r>
              <a:rPr b="1" lang="en-US">
                <a:solidFill>
                  <a:srgbClr val="002060"/>
                </a:solidFill>
              </a:rPr>
              <a:t>Threatened species</a:t>
            </a:r>
            <a:endParaRPr/>
          </a:p>
          <a:p>
            <a:pPr indent="-514350" lvl="0" marL="514350" rtl="0" algn="l">
              <a:spcBef>
                <a:spcPts val="448"/>
              </a:spcBef>
              <a:spcAft>
                <a:spcPts val="0"/>
              </a:spcAft>
              <a:buClr>
                <a:schemeClr val="dk1"/>
              </a:buClr>
              <a:buSzPct val="100000"/>
              <a:buNone/>
            </a:pPr>
            <a:r>
              <a:rPr lang="en-US"/>
              <a:t>	</a:t>
            </a:r>
            <a:r>
              <a:rPr lang="en-US" sz="2800"/>
              <a:t>eg. Asiatic lion, Gharial, Himalayan quail, Nilgiri  tahr</a:t>
            </a:r>
            <a:endParaRPr/>
          </a:p>
          <a:p>
            <a:pPr indent="-514350" lvl="0" marL="514350" rtl="0" algn="l">
              <a:spcBef>
                <a:spcPts val="448"/>
              </a:spcBef>
              <a:spcAft>
                <a:spcPts val="0"/>
              </a:spcAft>
              <a:buClr>
                <a:srgbClr val="002060"/>
              </a:buClr>
              <a:buSzPct val="100000"/>
              <a:buNone/>
            </a:pPr>
            <a:r>
              <a:rPr b="1" lang="en-US">
                <a:solidFill>
                  <a:srgbClr val="002060"/>
                </a:solidFill>
              </a:rPr>
              <a:t>4.    Endangered species</a:t>
            </a:r>
            <a:endParaRPr/>
          </a:p>
          <a:p>
            <a:pPr indent="-514350" lvl="0" marL="514350" rtl="0" algn="l">
              <a:spcBef>
                <a:spcPts val="448"/>
              </a:spcBef>
              <a:spcAft>
                <a:spcPts val="0"/>
              </a:spcAft>
              <a:buClr>
                <a:schemeClr val="dk1"/>
              </a:buClr>
              <a:buSzPct val="100000"/>
              <a:buNone/>
            </a:pPr>
            <a:r>
              <a:rPr lang="en-US"/>
              <a:t>	</a:t>
            </a:r>
            <a:r>
              <a:rPr lang="en-US" sz="2800"/>
              <a:t>eg. Indian Rhino,, Sandal wood</a:t>
            </a:r>
            <a:endParaRPr/>
          </a:p>
          <a:p>
            <a:pPr indent="-514350" lvl="0" marL="514350" rtl="0" algn="l">
              <a:spcBef>
                <a:spcPts val="448"/>
              </a:spcBef>
              <a:spcAft>
                <a:spcPts val="0"/>
              </a:spcAft>
              <a:buClr>
                <a:srgbClr val="002060"/>
              </a:buClr>
              <a:buSzPct val="100000"/>
              <a:buNone/>
            </a:pPr>
            <a:r>
              <a:rPr b="1" lang="en-US">
                <a:solidFill>
                  <a:srgbClr val="002060"/>
                </a:solidFill>
              </a:rPr>
              <a:t>5.    Extinct species</a:t>
            </a:r>
            <a:endParaRPr/>
          </a:p>
          <a:p>
            <a:pPr indent="-514350" lvl="0" marL="514350" rtl="0" algn="l">
              <a:spcBef>
                <a:spcPts val="448"/>
              </a:spcBef>
              <a:spcAft>
                <a:spcPts val="0"/>
              </a:spcAft>
              <a:buClr>
                <a:schemeClr val="dk1"/>
              </a:buClr>
              <a:buSzPct val="100000"/>
              <a:buNone/>
            </a:pPr>
            <a:r>
              <a:rPr lang="en-US"/>
              <a:t>	</a:t>
            </a:r>
            <a:r>
              <a:rPr lang="en-US" sz="2800"/>
              <a:t>eg. Chitah, pink headed duck, mountain quail</a:t>
            </a:r>
            <a:endParaRPr/>
          </a:p>
          <a:p>
            <a:pPr indent="-514350" lvl="0" marL="514350" rtl="0" algn="l">
              <a:spcBef>
                <a:spcPts val="448"/>
              </a:spcBef>
              <a:spcAft>
                <a:spcPts val="0"/>
              </a:spcAft>
              <a:buClr>
                <a:srgbClr val="002060"/>
              </a:buClr>
              <a:buSzPct val="100000"/>
              <a:buNone/>
            </a:pPr>
            <a:r>
              <a:rPr b="1" lang="en-US">
                <a:solidFill>
                  <a:srgbClr val="002060"/>
                </a:solidFill>
              </a:rPr>
              <a:t>6. 	Vulnerable species</a:t>
            </a:r>
            <a:endParaRPr/>
          </a:p>
          <a:p>
            <a:pPr indent="-514350" lvl="0" marL="514350" rtl="0" algn="l">
              <a:spcBef>
                <a:spcPts val="448"/>
              </a:spcBef>
              <a:spcAft>
                <a:spcPts val="0"/>
              </a:spcAft>
              <a:buClr>
                <a:schemeClr val="dk1"/>
              </a:buClr>
              <a:buSzPct val="100000"/>
              <a:buNone/>
            </a:pPr>
            <a:r>
              <a:rPr lang="en-US"/>
              <a:t>	eg. Barasingha, Blackbuck, Olive Ridley turtle</a:t>
            </a:r>
            <a:endParaRPr/>
          </a:p>
          <a:p>
            <a:pPr indent="-514350" lvl="0" marL="514350" rtl="0" algn="l">
              <a:spcBef>
                <a:spcPts val="448"/>
              </a:spcBef>
              <a:spcAft>
                <a:spcPts val="0"/>
              </a:spcAft>
              <a:buClr>
                <a:srgbClr val="002060"/>
              </a:buClr>
              <a:buSzPct val="100000"/>
              <a:buAutoNum type="arabicPeriod" startAt="7"/>
            </a:pPr>
            <a:r>
              <a:rPr b="1" lang="en-US">
                <a:solidFill>
                  <a:srgbClr val="002060"/>
                </a:solidFill>
              </a:rPr>
              <a:t>Rare species</a:t>
            </a:r>
            <a:endParaRPr/>
          </a:p>
          <a:p>
            <a:pPr indent="-514350" lvl="0" marL="514350" rtl="0" algn="l">
              <a:spcBef>
                <a:spcPts val="448"/>
              </a:spcBef>
              <a:spcAft>
                <a:spcPts val="0"/>
              </a:spcAft>
              <a:buClr>
                <a:schemeClr val="dk1"/>
              </a:buClr>
              <a:buSzPct val="100000"/>
              <a:buNone/>
            </a:pPr>
            <a:r>
              <a:rPr lang="en-US"/>
              <a:t>	eg. Red panda, Indian bison</a:t>
            </a:r>
            <a:endParaRPr/>
          </a:p>
          <a:p>
            <a:pPr indent="-372110" lvl="0" marL="514350" rtl="0" algn="l">
              <a:spcBef>
                <a:spcPts val="448"/>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lenovo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0x0101009DB31EA12B4C044BB962B6F9B1433CC0</vt:lpwstr>
  </property>
</Properties>
</file>